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88" r:id="rId3"/>
    <p:sldId id="282" r:id="rId4"/>
    <p:sldId id="283" r:id="rId5"/>
    <p:sldId id="285" r:id="rId6"/>
    <p:sldId id="284" r:id="rId7"/>
    <p:sldId id="259" r:id="rId8"/>
    <p:sldId id="293" r:id="rId9"/>
    <p:sldId id="260" r:id="rId10"/>
    <p:sldId id="261" r:id="rId11"/>
    <p:sldId id="289" r:id="rId12"/>
    <p:sldId id="290" r:id="rId13"/>
    <p:sldId id="294" r:id="rId14"/>
    <p:sldId id="291" r:id="rId15"/>
    <p:sldId id="292" r:id="rId16"/>
    <p:sldId id="265" r:id="rId17"/>
    <p:sldId id="287" r:id="rId18"/>
    <p:sldId id="286" r:id="rId19"/>
    <p:sldId id="266" r:id="rId20"/>
    <p:sldId id="271" r:id="rId21"/>
    <p:sldId id="272" r:id="rId22"/>
    <p:sldId id="273" r:id="rId23"/>
    <p:sldId id="274" r:id="rId24"/>
    <p:sldId id="276" r:id="rId25"/>
    <p:sldId id="267" r:id="rId26"/>
    <p:sldId id="277" r:id="rId27"/>
    <p:sldId id="278" r:id="rId28"/>
    <p:sldId id="280" r:id="rId29"/>
    <p:sldId id="268" r:id="rId30"/>
    <p:sldId id="269" r:id="rId31"/>
    <p:sldId id="275" r:id="rId32"/>
    <p:sldId id="270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R" sz="1800" b="1" i="0" baseline="0"/>
              <a:t>Selección por Ruleta</a:t>
            </a:r>
            <a:endParaRPr lang="es-CR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Hoja1!$B$2:$B$5</c:f>
              <c:numCache>
                <c:formatCode>0%</c:formatCode>
                <c:ptCount val="4"/>
                <c:pt idx="0">
                  <c:v>0.7</c:v>
                </c:pt>
                <c:pt idx="1">
                  <c:v>0.2</c:v>
                </c:pt>
                <c:pt idx="2">
                  <c:v>7.0000000000000007E-2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R" sz="1800" b="1" i="0" baseline="0"/>
              <a:t>Selección por Ruleta (Ranking)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Hoja1!$B$7:$B$10</c:f>
              <c:numCache>
                <c:formatCode>0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BE06B-66F4-44F2-818B-0D8DF431CE21}" type="datetimeFigureOut">
              <a:rPr lang="es-CR" smtClean="0"/>
              <a:pPr/>
              <a:t>06/11/2012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31716-7E04-4E5F-AFD5-1CBFA32A2F91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1647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31716-7E04-4E5F-AFD5-1CBFA32A2F91}" type="slidenum">
              <a:rPr lang="es-CR" smtClean="0"/>
              <a:pPr/>
              <a:t>10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0820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8AR5WOUxeg" TargetMode="External"/><Relationship Id="rId2" Type="http://schemas.openxmlformats.org/officeDocument/2006/relationships/hyperlink" Target="http://www.youtube.com/watch?v=P4w3ijRjUy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R" dirty="0" smtClean="0"/>
              <a:t>Jorge Salas Chacón		A03804</a:t>
            </a:r>
          </a:p>
          <a:p>
            <a:r>
              <a:rPr lang="es-CR" dirty="0" smtClean="0"/>
              <a:t>Rubén Jiménez </a:t>
            </a:r>
            <a:r>
              <a:rPr lang="es-CR" dirty="0" err="1" smtClean="0"/>
              <a:t>Goñi</a:t>
            </a:r>
            <a:r>
              <a:rPr lang="es-CR" dirty="0" smtClean="0"/>
              <a:t>		A93212</a:t>
            </a:r>
          </a:p>
          <a:p>
            <a:r>
              <a:rPr lang="es-CR" dirty="0" smtClean="0"/>
              <a:t>Juan Camilo Carrillo Casas	A91369</a:t>
            </a:r>
          </a:p>
          <a:p>
            <a:r>
              <a:rPr lang="es-CR" dirty="0" smtClean="0"/>
              <a:t>Marco Vinicio </a:t>
            </a:r>
            <a:r>
              <a:rPr lang="es-CR" dirty="0" err="1" smtClean="0"/>
              <a:t>Artavia</a:t>
            </a:r>
            <a:r>
              <a:rPr lang="es-CR" dirty="0" smtClean="0"/>
              <a:t> Quesada	A90661</a:t>
            </a:r>
            <a:endParaRPr lang="es-CR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Algoritmos genéticos como métodos de aproximación analítica y búsqueda de óptimos locales</a:t>
            </a:r>
          </a:p>
        </p:txBody>
      </p:sp>
    </p:spTree>
    <p:extLst>
      <p:ext uri="{BB962C8B-B14F-4D97-AF65-F5344CB8AC3E}">
        <p14:creationId xmlns:p14="http://schemas.microsoft.com/office/powerpoint/2010/main" val="75528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Algoritmo-Población inicial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Primero, se debe buscar la forma de representar la población y cómo se codificará la respuesta</a:t>
            </a:r>
          </a:p>
          <a:p>
            <a:r>
              <a:rPr lang="es-CR" dirty="0" smtClean="0"/>
              <a:t>¿Qué representa cada miembro de la población?</a:t>
            </a:r>
          </a:p>
          <a:p>
            <a:r>
              <a:rPr lang="es-CR" dirty="0" smtClean="0"/>
              <a:t>Sugerencias para la población inicial</a:t>
            </a:r>
          </a:p>
          <a:p>
            <a:pPr lvl="1"/>
            <a:r>
              <a:rPr lang="es-CR" dirty="0" smtClean="0"/>
              <a:t>Saber soluciones parciales</a:t>
            </a:r>
          </a:p>
          <a:p>
            <a:pPr lvl="1"/>
            <a:r>
              <a:rPr lang="es-CR" dirty="0" smtClean="0"/>
              <a:t>Se genera al azar, y que sea variada</a:t>
            </a:r>
          </a:p>
          <a:p>
            <a:r>
              <a:rPr lang="es-CR" dirty="0" smtClean="0"/>
              <a:t>Tamaño de la población </a:t>
            </a:r>
          </a:p>
          <a:p>
            <a:pPr lvl="1"/>
            <a:r>
              <a:rPr lang="es-CR" dirty="0" smtClean="0"/>
              <a:t>¿Qué ocurre si es pequeña?</a:t>
            </a:r>
          </a:p>
          <a:p>
            <a:pPr lvl="1"/>
            <a:r>
              <a:rPr lang="es-CR" dirty="0" smtClean="0"/>
              <a:t>¿Y si es grande?</a:t>
            </a:r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272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Algoritmo-Función de </a:t>
            </a:r>
            <a:r>
              <a:rPr lang="es-CR" dirty="0" err="1"/>
              <a:t>f</a:t>
            </a:r>
            <a:r>
              <a:rPr lang="es-CR" dirty="0" err="1" smtClean="0"/>
              <a:t>itness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Es el operador que indica que tan bueno es un individuo.</a:t>
            </a:r>
          </a:p>
          <a:p>
            <a:r>
              <a:rPr lang="es-CR" dirty="0" smtClean="0"/>
              <a:t>Puede ser una función matemática, probabilística o heurística.</a:t>
            </a:r>
          </a:p>
          <a:p>
            <a:r>
              <a:rPr lang="es-CR" dirty="0" smtClean="0"/>
              <a:t>Debe medir </a:t>
            </a:r>
            <a:r>
              <a:rPr lang="es-CR" dirty="0" smtClean="0"/>
              <a:t>la aptitud correctamente </a:t>
            </a:r>
            <a:r>
              <a:rPr lang="es-CR" dirty="0" smtClean="0"/>
              <a:t>para evitar la convergencia prematura del algoritmo.</a:t>
            </a:r>
          </a:p>
          <a:p>
            <a:r>
              <a:rPr lang="es-CR" dirty="0" smtClean="0"/>
              <a:t>Es lo más difícil de diseñar en un algoritmo genético.</a:t>
            </a:r>
            <a:endParaRPr lang="es-CR" dirty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365104"/>
            <a:ext cx="3124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85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Algoritmo-Operadores genéticos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Selección</a:t>
            </a:r>
          </a:p>
          <a:p>
            <a:pPr lvl="1"/>
            <a:r>
              <a:rPr lang="es-CR" dirty="0" smtClean="0"/>
              <a:t>Determinado por la función de adaptación</a:t>
            </a:r>
          </a:p>
          <a:p>
            <a:endParaRPr lang="es-CR" dirty="0" smtClean="0"/>
          </a:p>
          <a:p>
            <a:r>
              <a:rPr lang="es-CR" dirty="0" smtClean="0"/>
              <a:t>Reproducción</a:t>
            </a:r>
          </a:p>
          <a:p>
            <a:pPr lvl="1"/>
            <a:r>
              <a:rPr lang="es-CR" dirty="0" smtClean="0"/>
              <a:t>Cruce</a:t>
            </a:r>
          </a:p>
          <a:p>
            <a:pPr lvl="1"/>
            <a:r>
              <a:rPr lang="es-CR" dirty="0" smtClean="0"/>
              <a:t>Clonación</a:t>
            </a:r>
          </a:p>
          <a:p>
            <a:pPr lvl="1"/>
            <a:r>
              <a:rPr lang="es-CR" dirty="0" smtClean="0"/>
              <a:t>Élite</a:t>
            </a:r>
          </a:p>
          <a:p>
            <a:endParaRPr lang="es-CR" dirty="0" smtClean="0"/>
          </a:p>
          <a:p>
            <a:r>
              <a:rPr lang="es-CR" dirty="0" smtClean="0"/>
              <a:t>Mutación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507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Algoritmo-Selección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Seleccionar individuos de la población para reproducirlos</a:t>
            </a:r>
          </a:p>
          <a:p>
            <a:endParaRPr lang="es-CR" dirty="0" smtClean="0"/>
          </a:p>
          <a:p>
            <a:r>
              <a:rPr lang="es-CR" dirty="0" smtClean="0"/>
              <a:t>Algunas opciones</a:t>
            </a:r>
          </a:p>
          <a:p>
            <a:pPr lvl="1"/>
            <a:r>
              <a:rPr lang="es-CR" dirty="0" smtClean="0"/>
              <a:t>Basado en rango</a:t>
            </a:r>
          </a:p>
          <a:p>
            <a:pPr lvl="1"/>
            <a:r>
              <a:rPr lang="es-CR" dirty="0" smtClean="0"/>
              <a:t>Ruleta</a:t>
            </a:r>
          </a:p>
          <a:p>
            <a:pPr lvl="2"/>
            <a:r>
              <a:rPr lang="es-CR" dirty="0" smtClean="0"/>
              <a:t>Ranking</a:t>
            </a:r>
          </a:p>
          <a:p>
            <a:pPr lvl="1"/>
            <a:r>
              <a:rPr lang="es-CR" dirty="0" smtClean="0"/>
              <a:t>Torneo</a:t>
            </a:r>
          </a:p>
          <a:p>
            <a:pPr lvl="1"/>
            <a:endParaRPr lang="es-CR" dirty="0" smtClean="0"/>
          </a:p>
          <a:p>
            <a:pPr>
              <a:buNone/>
            </a:pPr>
            <a:endParaRPr lang="es-CR" dirty="0"/>
          </a:p>
        </p:txBody>
      </p:sp>
      <p:graphicFrame>
        <p:nvGraphicFramePr>
          <p:cNvPr id="7" name="3 Gráfico"/>
          <p:cNvGraphicFramePr/>
          <p:nvPr/>
        </p:nvGraphicFramePr>
        <p:xfrm>
          <a:off x="4572000" y="1988840"/>
          <a:ext cx="381642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4 Gráfico"/>
          <p:cNvGraphicFramePr/>
          <p:nvPr/>
        </p:nvGraphicFramePr>
        <p:xfrm>
          <a:off x="4355976" y="4077072"/>
          <a:ext cx="403244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Algoritmo-Reproducción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Es la forma como se combinan dos cromosomas para generar los descendientes con características de ambos progenitores.</a:t>
            </a:r>
          </a:p>
          <a:p>
            <a:r>
              <a:rPr lang="es-CR" dirty="0" smtClean="0"/>
              <a:t>Cantidad de genes por padre:</a:t>
            </a:r>
          </a:p>
          <a:p>
            <a:pPr lvl="1"/>
            <a:r>
              <a:rPr lang="es-CR" dirty="0" smtClean="0"/>
              <a:t>Al azar.</a:t>
            </a:r>
          </a:p>
          <a:p>
            <a:pPr lvl="1"/>
            <a:r>
              <a:rPr lang="es-CR" dirty="0" smtClean="0"/>
              <a:t>Determinados.</a:t>
            </a:r>
          </a:p>
          <a:p>
            <a:r>
              <a:rPr lang="es-CR" dirty="0" smtClean="0"/>
              <a:t>Cruce de un punto.</a:t>
            </a:r>
          </a:p>
          <a:p>
            <a:r>
              <a:rPr lang="es-CR" dirty="0" smtClean="0"/>
              <a:t>Cruce de n puntos.</a:t>
            </a: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933056"/>
            <a:ext cx="35909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Algoritmo-Reproducción (2)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Élite</a:t>
            </a:r>
          </a:p>
          <a:p>
            <a:pPr lvl="1"/>
            <a:r>
              <a:rPr lang="es-CR" dirty="0" smtClean="0"/>
              <a:t>Se toma un grupo de individuos sobresalientes y se conservan cruzándose entre ellos.</a:t>
            </a:r>
          </a:p>
          <a:p>
            <a:pPr lvl="1"/>
            <a:r>
              <a:rPr lang="es-CR" dirty="0" smtClean="0"/>
              <a:t>Pueden generar buenas soluciones pero pueden provocar mínimos locales.</a:t>
            </a:r>
          </a:p>
          <a:p>
            <a:pPr lvl="1"/>
            <a:r>
              <a:rPr lang="es-CR" dirty="0" smtClean="0"/>
              <a:t>La élite debe de aumentar entre más cercanas estén las generaciones de llegar a su fin.</a:t>
            </a:r>
          </a:p>
          <a:p>
            <a:r>
              <a:rPr lang="es-CR" dirty="0" smtClean="0"/>
              <a:t>Clonación</a:t>
            </a:r>
          </a:p>
          <a:p>
            <a:pPr lvl="1"/>
            <a:r>
              <a:rPr lang="es-CR" dirty="0" smtClean="0"/>
              <a:t>Se genera una copia del padre en la siguiente generación.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Algoritmo-Mutación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/>
              <a:t>Consiste en modificar de manera aleatoria parte de un individuo. </a:t>
            </a:r>
          </a:p>
          <a:p>
            <a:endParaRPr lang="es-CR" dirty="0" smtClean="0"/>
          </a:p>
          <a:p>
            <a:r>
              <a:rPr lang="es-CR" dirty="0" smtClean="0"/>
              <a:t>Se modifican los genes del individuo, los cuales usualmente se representan como una cadena de bits, aunque esto no es necesario.</a:t>
            </a:r>
          </a:p>
          <a:p>
            <a:endParaRPr lang="es-CR" dirty="0" smtClean="0"/>
          </a:p>
          <a:p>
            <a:r>
              <a:rPr lang="es-CR" dirty="0" smtClean="0"/>
              <a:t>Se debe asignar una probabilidad de ocurrencia a la mutación.</a:t>
            </a:r>
          </a:p>
          <a:p>
            <a:endParaRPr lang="es-CR" dirty="0" smtClean="0"/>
          </a:p>
          <a:p>
            <a:r>
              <a:rPr lang="es-CR" dirty="0" smtClean="0"/>
              <a:t>Introduce nuevo material genético a la población.</a:t>
            </a: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053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Algoritmo-Mutación (2)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CR" sz="10400" dirty="0"/>
              <a:t>Asegura que todos los puntos del espacio de búsqueda tengan probabilidad mayor que cero de ser explorados.</a:t>
            </a:r>
          </a:p>
          <a:p>
            <a:endParaRPr lang="es-CR" sz="10400" dirty="0"/>
          </a:p>
          <a:p>
            <a:r>
              <a:rPr lang="es-CR" sz="10400" dirty="0"/>
              <a:t>Garantiza la convergencia.</a:t>
            </a:r>
          </a:p>
          <a:p>
            <a:endParaRPr lang="es-CR" sz="10400" dirty="0" smtClean="0"/>
          </a:p>
          <a:p>
            <a:r>
              <a:rPr lang="es-CR" sz="10400" dirty="0" smtClean="0"/>
              <a:t>La mutación contribuye a:</a:t>
            </a:r>
          </a:p>
          <a:p>
            <a:pPr lvl="1"/>
            <a:r>
              <a:rPr lang="es-CR" sz="10400" dirty="0" smtClean="0"/>
              <a:t>La diversidad genética de la especie.</a:t>
            </a:r>
          </a:p>
          <a:p>
            <a:pPr lvl="1"/>
            <a:r>
              <a:rPr lang="es-CR" sz="10400" dirty="0" smtClean="0"/>
              <a:t>Incrementar los saltos evolutivos.</a:t>
            </a:r>
          </a:p>
          <a:p>
            <a:pPr lvl="1"/>
            <a:r>
              <a:rPr lang="es-CR" sz="10400" dirty="0" smtClean="0"/>
              <a:t>Desbloquear el algoritmo.</a:t>
            </a:r>
          </a:p>
          <a:p>
            <a:pPr lvl="1"/>
            <a:endParaRPr lang="es-CR" dirty="0"/>
          </a:p>
          <a:p>
            <a:pPr lvl="1"/>
            <a:endParaRPr lang="es-CR" dirty="0" smtClean="0"/>
          </a:p>
          <a:p>
            <a:pPr lvl="1"/>
            <a:endParaRPr lang="es-CR" dirty="0"/>
          </a:p>
          <a:p>
            <a:pPr lvl="1"/>
            <a:endParaRPr lang="es-CR" dirty="0" smtClean="0"/>
          </a:p>
          <a:p>
            <a:pPr lvl="1"/>
            <a:endParaRPr lang="es-CR" dirty="0"/>
          </a:p>
          <a:p>
            <a:pPr lvl="1"/>
            <a:endParaRPr lang="es-CR" dirty="0" smtClean="0"/>
          </a:p>
          <a:p>
            <a:pPr lvl="1"/>
            <a:endParaRPr lang="es-CR" dirty="0"/>
          </a:p>
          <a:p>
            <a:pPr lvl="1"/>
            <a:endParaRPr lang="es-CR" dirty="0"/>
          </a:p>
          <a:p>
            <a:pPr lvl="1"/>
            <a:endParaRPr lang="es-CR" dirty="0" smtClean="0"/>
          </a:p>
          <a:p>
            <a:pPr lvl="1"/>
            <a:endParaRPr lang="es-CR" dirty="0" smtClean="0"/>
          </a:p>
          <a:p>
            <a:pPr marL="320040" lvl="1" indent="0">
              <a:buNone/>
            </a:pPr>
            <a:r>
              <a:rPr lang="es-CR" sz="5600" dirty="0"/>
              <a:t>Fuente: </a:t>
            </a:r>
            <a:r>
              <a:rPr lang="en-US" sz="5600" dirty="0"/>
              <a:t>Solano, </a:t>
            </a:r>
            <a:r>
              <a:rPr lang="en-US" sz="5600" dirty="0" err="1"/>
              <a:t>Yadira</a:t>
            </a:r>
            <a:r>
              <a:rPr lang="en-US" sz="5600" dirty="0"/>
              <a:t>. </a:t>
            </a:r>
            <a:r>
              <a:rPr lang="en-US" sz="5600" i="1" dirty="0" err="1"/>
              <a:t>Algoritmos</a:t>
            </a:r>
            <a:r>
              <a:rPr lang="en-US" sz="5600" i="1" dirty="0"/>
              <a:t> </a:t>
            </a:r>
            <a:r>
              <a:rPr lang="en-US" sz="5600" i="1" dirty="0" err="1"/>
              <a:t>Genéticos</a:t>
            </a:r>
            <a:r>
              <a:rPr lang="en-US" sz="5600" dirty="0"/>
              <a:t>. </a:t>
            </a:r>
            <a:r>
              <a:rPr lang="en-US" sz="5600" dirty="0" err="1"/>
              <a:t>Filminas</a:t>
            </a:r>
            <a:r>
              <a:rPr lang="en-US" sz="5600" dirty="0"/>
              <a:t> del </a:t>
            </a:r>
            <a:r>
              <a:rPr lang="en-US" sz="5600" dirty="0" err="1"/>
              <a:t>curso</a:t>
            </a:r>
            <a:r>
              <a:rPr lang="en-US" sz="5600" dirty="0"/>
              <a:t> “</a:t>
            </a:r>
            <a:r>
              <a:rPr lang="en-US" sz="5600" dirty="0" err="1"/>
              <a:t>Paradigmas</a:t>
            </a:r>
            <a:r>
              <a:rPr lang="en-US" sz="5600" dirty="0"/>
              <a:t> </a:t>
            </a:r>
            <a:r>
              <a:rPr lang="en-US" sz="5600" dirty="0" err="1"/>
              <a:t>Computacionales</a:t>
            </a:r>
            <a:r>
              <a:rPr lang="en-US" sz="5600" dirty="0"/>
              <a:t>” CI-1441. </a:t>
            </a:r>
            <a:r>
              <a:rPr lang="en-US" sz="5600" dirty="0" err="1"/>
              <a:t>Año</a:t>
            </a:r>
            <a:r>
              <a:rPr lang="en-US" sz="5600" dirty="0"/>
              <a:t> 2011, </a:t>
            </a:r>
            <a:r>
              <a:rPr lang="en-US" sz="5600" dirty="0" err="1"/>
              <a:t>segundo</a:t>
            </a:r>
            <a:r>
              <a:rPr lang="en-US" sz="5600" dirty="0"/>
              <a:t> </a:t>
            </a:r>
            <a:r>
              <a:rPr lang="en-US" sz="5600" dirty="0" err="1"/>
              <a:t>semestre</a:t>
            </a:r>
            <a:r>
              <a:rPr lang="en-US" sz="5600" dirty="0"/>
              <a:t>.</a:t>
            </a:r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4864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Algoritmo-Mutación (3)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R" dirty="0" smtClean="0"/>
              <a:t>Cuando los individuos se representan como cadenas de bits, existen diversas técnicas de mutación disponibles, entre ellas:</a:t>
            </a:r>
          </a:p>
          <a:p>
            <a:endParaRPr lang="es-CR" dirty="0"/>
          </a:p>
          <a:p>
            <a:pPr lvl="1"/>
            <a:r>
              <a:rPr lang="es-CR" b="1" dirty="0" smtClean="0"/>
              <a:t>Mutación </a:t>
            </a:r>
            <a:r>
              <a:rPr lang="es-CR" b="1" dirty="0" err="1" smtClean="0"/>
              <a:t>multibit</a:t>
            </a:r>
            <a:r>
              <a:rPr lang="es-CR" dirty="0" smtClean="0"/>
              <a:t>: Se cambia aleatoriamente más de un bit de la cadena del individuo.</a:t>
            </a:r>
          </a:p>
          <a:p>
            <a:pPr lvl="1"/>
            <a:endParaRPr lang="es-CR" dirty="0"/>
          </a:p>
          <a:p>
            <a:pPr lvl="1"/>
            <a:r>
              <a:rPr lang="es-CR" b="1" dirty="0" smtClean="0"/>
              <a:t>Mutación de un bit</a:t>
            </a:r>
            <a:r>
              <a:rPr lang="es-CR" dirty="0" smtClean="0"/>
              <a:t>: A diferencia de la anterior, solo se modifica un bit.</a:t>
            </a:r>
          </a:p>
          <a:p>
            <a:pPr lvl="1"/>
            <a:endParaRPr lang="es-CR" dirty="0"/>
          </a:p>
          <a:p>
            <a:pPr lvl="1"/>
            <a:r>
              <a:rPr lang="es-CR" b="1" dirty="0" smtClean="0"/>
              <a:t>Mutación de intercambio</a:t>
            </a:r>
            <a:r>
              <a:rPr lang="es-CR" dirty="0" smtClean="0"/>
              <a:t>: Se seleccionan dos bits de la cadena aleatoriamente y se intercambian.</a:t>
            </a:r>
          </a:p>
          <a:p>
            <a:pPr lvl="1"/>
            <a:endParaRPr lang="es-CR" dirty="0"/>
          </a:p>
          <a:p>
            <a:pPr lvl="1"/>
            <a:r>
              <a:rPr lang="es-CR" b="1" dirty="0" smtClean="0"/>
              <a:t>Mutación de barajado</a:t>
            </a:r>
            <a:r>
              <a:rPr lang="es-CR" dirty="0" smtClean="0"/>
              <a:t>: Se selecciona un rango de bits de la cadena y se reacomodan aleatoriamente.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463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Aplicaciones de algoritmos genéticos en robótica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/>
              <a:t>Robótica Evolutiva</a:t>
            </a:r>
          </a:p>
          <a:p>
            <a:pPr lvl="1"/>
            <a:r>
              <a:rPr lang="es-CR" dirty="0" smtClean="0"/>
              <a:t>Adaptación al medio ambiente</a:t>
            </a:r>
          </a:p>
          <a:p>
            <a:r>
              <a:rPr lang="es-CR" dirty="0" smtClean="0"/>
              <a:t>¿Porqué se usa?</a:t>
            </a:r>
          </a:p>
          <a:p>
            <a:pPr lvl="1"/>
            <a:r>
              <a:rPr lang="es-CR" dirty="0" smtClean="0"/>
              <a:t>Es difícil ver todos los casos</a:t>
            </a:r>
          </a:p>
          <a:p>
            <a:pPr lvl="1"/>
            <a:r>
              <a:rPr lang="es-CR" dirty="0" smtClean="0"/>
              <a:t>Ambientes no controlados</a:t>
            </a:r>
            <a:br>
              <a:rPr lang="es-CR" dirty="0" smtClean="0"/>
            </a:br>
            <a:r>
              <a:rPr lang="es-CR" dirty="0" smtClean="0"/>
              <a:t>son complicados</a:t>
            </a:r>
          </a:p>
          <a:p>
            <a:r>
              <a:rPr lang="es-CR" dirty="0" smtClean="0"/>
              <a:t>¿Hay inconvenientes en usarlos?</a:t>
            </a:r>
          </a:p>
          <a:p>
            <a:pPr lvl="1"/>
            <a:r>
              <a:rPr lang="es-CR" dirty="0" smtClean="0"/>
              <a:t>Forma de representación</a:t>
            </a:r>
          </a:p>
          <a:p>
            <a:pPr lvl="1"/>
            <a:r>
              <a:rPr lang="es-CR" dirty="0" smtClean="0"/>
              <a:t>Función </a:t>
            </a:r>
            <a:r>
              <a:rPr lang="es-CR" dirty="0" err="1" smtClean="0"/>
              <a:t>fitness</a:t>
            </a:r>
            <a:endParaRPr lang="es-CR" dirty="0" smtClean="0"/>
          </a:p>
          <a:p>
            <a:pPr lvl="1"/>
            <a:r>
              <a:rPr lang="es-CR" dirty="0" smtClean="0"/>
              <a:t>Muchas diferencias </a:t>
            </a:r>
            <a:r>
              <a:rPr lang="es-CR" smtClean="0"/>
              <a:t>entre ambiente</a:t>
            </a:r>
            <a:br>
              <a:rPr lang="es-CR" smtClean="0"/>
            </a:br>
            <a:r>
              <a:rPr lang="es-CR" smtClean="0"/>
              <a:t>simulado </a:t>
            </a:r>
            <a:r>
              <a:rPr lang="es-CR" dirty="0" smtClean="0"/>
              <a:t>y real</a:t>
            </a:r>
          </a:p>
          <a:p>
            <a:pPr lvl="1"/>
            <a:endParaRPr lang="es-CR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484784"/>
            <a:ext cx="3468085" cy="424847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436096" y="5733256"/>
            <a:ext cx="3468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dirty="0"/>
              <a:t>Imagen tomada de : http://www.itas.fzk.de/v/evolutionary_robotics/info_eng.htm</a:t>
            </a:r>
          </a:p>
        </p:txBody>
      </p:sp>
    </p:spTree>
    <p:extLst>
      <p:ext uri="{BB962C8B-B14F-4D97-AF65-F5344CB8AC3E}">
        <p14:creationId xmlns:p14="http://schemas.microsoft.com/office/powerpoint/2010/main" val="5471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Introducción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Surgimiento de los Algoritmos Genéticos:</a:t>
            </a:r>
          </a:p>
          <a:p>
            <a:pPr lvl="1"/>
            <a:r>
              <a:rPr lang="es-CR" dirty="0" smtClean="0"/>
              <a:t>Problemas de </a:t>
            </a:r>
            <a:r>
              <a:rPr lang="es-CR" dirty="0" err="1" smtClean="0"/>
              <a:t>computabilidad</a:t>
            </a:r>
            <a:r>
              <a:rPr lang="es-CR" dirty="0" smtClean="0"/>
              <a:t>, existen problemas deterministas complejos en cuanto a espacio y tiempo, dentro de estos están los  conocidos  como NP.</a:t>
            </a:r>
          </a:p>
          <a:p>
            <a:pPr lvl="1"/>
            <a:r>
              <a:rPr lang="es-CR" dirty="0" smtClean="0"/>
              <a:t>La optimización encontrada en los algoritmos genéticos permite dar buenos resultados, siendo esta una herramienta importante aunque no dé la solución óptima al problema.</a:t>
            </a:r>
          </a:p>
          <a:p>
            <a:pPr lvl="1"/>
            <a:endParaRPr lang="es-CR" dirty="0" smtClean="0"/>
          </a:p>
          <a:p>
            <a:pPr lvl="1"/>
            <a:endParaRPr lang="es-CR" b="1" dirty="0"/>
          </a:p>
        </p:txBody>
      </p:sp>
      <p:pic>
        <p:nvPicPr>
          <p:cNvPr id="31748" name="Picture 4" descr="http://www.cs.sunysb.edu/~algorith/files/traveling-salesman-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365104"/>
            <a:ext cx="19050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30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Aplicaciones de algoritmos genéticos en robótica- Ejemplos de uso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Control de navegación</a:t>
            </a:r>
          </a:p>
          <a:p>
            <a:pPr lvl="1"/>
            <a:r>
              <a:rPr lang="es-CR" dirty="0" smtClean="0"/>
              <a:t>Moverse sin colisionar con obstáculos</a:t>
            </a:r>
          </a:p>
          <a:p>
            <a:pPr lvl="1"/>
            <a:r>
              <a:rPr lang="es-CR" dirty="0" smtClean="0"/>
              <a:t>Robot </a:t>
            </a:r>
            <a:r>
              <a:rPr lang="es-CR" dirty="0" err="1" smtClean="0"/>
              <a:t>Khepera</a:t>
            </a:r>
            <a:endParaRPr lang="es-CR" dirty="0" smtClean="0"/>
          </a:p>
          <a:p>
            <a:pPr lvl="2"/>
            <a:r>
              <a:rPr lang="es-CR" dirty="0" smtClean="0"/>
              <a:t>Modificación de pesos en Red Neuronal</a:t>
            </a:r>
          </a:p>
          <a:p>
            <a:pPr lvl="2"/>
            <a:r>
              <a:rPr lang="es-CR" dirty="0" smtClean="0"/>
              <a:t>Función </a:t>
            </a:r>
            <a:r>
              <a:rPr lang="es-CR" dirty="0" err="1" smtClean="0"/>
              <a:t>fitness</a:t>
            </a:r>
            <a:r>
              <a:rPr lang="es-CR" dirty="0" smtClean="0"/>
              <a:t>: rotación de la rueda</a:t>
            </a:r>
          </a:p>
          <a:p>
            <a:pPr lvl="2"/>
            <a:r>
              <a:rPr lang="es-CR" dirty="0" smtClean="0"/>
              <a:t>Comportamiento emergente: moduló velocidad</a:t>
            </a:r>
          </a:p>
          <a:p>
            <a:r>
              <a:rPr lang="es-CR" dirty="0" smtClean="0"/>
              <a:t>Planificación de trayectorias</a:t>
            </a:r>
          </a:p>
          <a:p>
            <a:r>
              <a:rPr lang="es-CR" dirty="0" smtClean="0"/>
              <a:t>Optimización de trayectorias</a:t>
            </a:r>
          </a:p>
          <a:p>
            <a:pPr lvl="2"/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362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Aplicaciones de algoritmos genéticos en robótica- Ejemplos de </a:t>
            </a:r>
            <a:r>
              <a:rPr lang="es-CR" dirty="0" smtClean="0"/>
              <a:t>uso (2)</a:t>
            </a:r>
            <a:endParaRPr lang="es-CR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441" y="2214000"/>
            <a:ext cx="5788913" cy="3785059"/>
          </a:xfrm>
        </p:spPr>
      </p:pic>
      <p:sp>
        <p:nvSpPr>
          <p:cNvPr id="5" name="4 CuadroTexto"/>
          <p:cNvSpPr txBox="1"/>
          <p:nvPr/>
        </p:nvSpPr>
        <p:spPr>
          <a:xfrm>
            <a:off x="1762714" y="5860722"/>
            <a:ext cx="576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dirty="0" smtClean="0"/>
              <a:t>Imagen tomada de: http</a:t>
            </a:r>
            <a:r>
              <a:rPr lang="es-CR" sz="1200" dirty="0"/>
              <a:t>://www.sciencedirect.com/science/article/pii/S0263224100000440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762714" y="1679268"/>
            <a:ext cx="61206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600" dirty="0" smtClean="0"/>
              <a:t>Robot </a:t>
            </a:r>
            <a:r>
              <a:rPr lang="es-CR" sz="2600" dirty="0" err="1" smtClean="0"/>
              <a:t>Khepera</a:t>
            </a:r>
            <a:endParaRPr lang="es-CR" sz="2600" dirty="0"/>
          </a:p>
        </p:txBody>
      </p:sp>
    </p:spTree>
    <p:extLst>
      <p:ext uri="{BB962C8B-B14F-4D97-AF65-F5344CB8AC3E}">
        <p14:creationId xmlns:p14="http://schemas.microsoft.com/office/powerpoint/2010/main" val="121285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Aplicaciones de algoritmos genéticos en robótica- Ejemplos de uso (3)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Optimización en técnicas de transporte</a:t>
            </a:r>
          </a:p>
          <a:p>
            <a:r>
              <a:rPr lang="es-CR" dirty="0" smtClean="0"/>
              <a:t>Calificación de objetos</a:t>
            </a:r>
          </a:p>
          <a:p>
            <a:pPr lvl="1"/>
            <a:r>
              <a:rPr lang="es-CR" dirty="0" smtClean="0"/>
              <a:t>Ejemplo de </a:t>
            </a:r>
            <a:r>
              <a:rPr lang="es-CR" dirty="0" err="1" smtClean="0"/>
              <a:t>Nolfi</a:t>
            </a:r>
            <a:r>
              <a:rPr lang="es-CR" dirty="0" smtClean="0"/>
              <a:t> y </a:t>
            </a:r>
            <a:r>
              <a:rPr lang="es-CR" dirty="0" err="1" smtClean="0"/>
              <a:t>Marocco</a:t>
            </a:r>
            <a:endParaRPr lang="es-CR" dirty="0" smtClean="0"/>
          </a:p>
          <a:p>
            <a:pPr lvl="2"/>
            <a:r>
              <a:rPr lang="es-CR" dirty="0" smtClean="0"/>
              <a:t>Algoritmos genéticos mejoran red neuronal</a:t>
            </a:r>
          </a:p>
          <a:p>
            <a:pPr lvl="2"/>
            <a:r>
              <a:rPr lang="es-CR" dirty="0" smtClean="0"/>
              <a:t>Debía identificar diferencias entre una línea ancha y otra angosta</a:t>
            </a:r>
          </a:p>
          <a:p>
            <a:pPr lvl="1"/>
            <a:r>
              <a:rPr lang="es-CR" dirty="0" smtClean="0"/>
              <a:t>Complicado porque depende de muchas variables</a:t>
            </a:r>
          </a:p>
          <a:p>
            <a:r>
              <a:rPr lang="es-CR" dirty="0" smtClean="0"/>
              <a:t>Brazos robóticos</a:t>
            </a:r>
          </a:p>
          <a:p>
            <a:pPr lvl="1"/>
            <a:r>
              <a:rPr lang="es-CR" dirty="0" smtClean="0"/>
              <a:t>Evolucionar movimientos de efectores</a:t>
            </a:r>
          </a:p>
          <a:p>
            <a:r>
              <a:rPr lang="es-CR" dirty="0" smtClean="0"/>
              <a:t>Construcción de robots</a:t>
            </a:r>
          </a:p>
          <a:p>
            <a:pPr lvl="1"/>
            <a:r>
              <a:rPr lang="es-CR" dirty="0" smtClean="0"/>
              <a:t>Optimización de la suspensión</a:t>
            </a:r>
          </a:p>
          <a:p>
            <a:pPr marL="320040" lvl="1" indent="0">
              <a:buNone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1094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Aplicaciones de algoritmos genéticos en robótica- Ejemplos de uso (4)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Optimización de parámetros</a:t>
            </a:r>
            <a:endParaRPr lang="es-CR" dirty="0"/>
          </a:p>
          <a:p>
            <a:pPr lvl="1"/>
            <a:r>
              <a:rPr lang="es-CR" dirty="0" smtClean="0"/>
              <a:t>Controlador PID</a:t>
            </a:r>
          </a:p>
          <a:p>
            <a:r>
              <a:rPr lang="es-CR" dirty="0" smtClean="0"/>
              <a:t>Balanceo</a:t>
            </a:r>
            <a:r>
              <a:rPr lang="es-CR" dirty="0"/>
              <a:t> </a:t>
            </a:r>
            <a:r>
              <a:rPr lang="es-CR" dirty="0" smtClean="0"/>
              <a:t>de robot</a:t>
            </a:r>
          </a:p>
          <a:p>
            <a:r>
              <a:rPr lang="es-CR" dirty="0" smtClean="0"/>
              <a:t>Aprender a caminar</a:t>
            </a:r>
          </a:p>
          <a:p>
            <a:r>
              <a:rPr lang="es-CR" dirty="0" smtClean="0"/>
              <a:t>Evolución cooperativa</a:t>
            </a:r>
          </a:p>
          <a:p>
            <a:pPr lvl="1"/>
            <a:r>
              <a:rPr lang="es-CR" dirty="0" err="1" smtClean="0"/>
              <a:t>Robocopa</a:t>
            </a:r>
            <a:endParaRPr lang="es-CR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429000"/>
            <a:ext cx="4917094" cy="307802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835696" y="604536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dirty="0"/>
              <a:t>Imagen tomada de:</a:t>
            </a:r>
            <a:br>
              <a:rPr lang="es-CR" sz="1200" dirty="0"/>
            </a:br>
            <a:r>
              <a:rPr lang="es-CR" sz="1200" dirty="0"/>
              <a:t>http://www.humanoidsoccer.org/</a:t>
            </a:r>
          </a:p>
        </p:txBody>
      </p:sp>
    </p:spTree>
    <p:extLst>
      <p:ext uri="{BB962C8B-B14F-4D97-AF65-F5344CB8AC3E}">
        <p14:creationId xmlns:p14="http://schemas.microsoft.com/office/powerpoint/2010/main" val="37523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Aplicaciones de algoritmos genéticos en robótica- Ejemplos de uso (5)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dirty="0" smtClean="0">
                <a:hlinkClick r:id="rId2"/>
              </a:rPr>
              <a:t>Robot que aprende a evitar colisiones, manteniéndose en el centro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endParaRPr lang="es-CR" dirty="0" smtClean="0"/>
          </a:p>
          <a:p>
            <a:r>
              <a:rPr lang="es-CR" dirty="0" smtClean="0">
                <a:hlinkClick r:id="rId3"/>
              </a:rPr>
              <a:t>Robot que aprende a caminar hacia adelante:</a:t>
            </a:r>
            <a:r>
              <a:rPr lang="es-CR" dirty="0"/>
              <a:t/>
            </a:r>
            <a:br>
              <a:rPr lang="es-CR" dirty="0"/>
            </a:b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6025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Ventajas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Su componente aleatorio les permite evitar caer en trampas en que los métodos deterministas pueden caer.</a:t>
            </a:r>
          </a:p>
          <a:p>
            <a:endParaRPr lang="es-CR" dirty="0"/>
          </a:p>
          <a:p>
            <a:r>
              <a:rPr lang="es-CR" dirty="0" smtClean="0"/>
              <a:t>No obstante, recorren el espacio de soluciones de una manera más inteligente que una búsqueda aleatoria pura.</a:t>
            </a:r>
          </a:p>
          <a:p>
            <a:endParaRPr lang="es-CR" dirty="0"/>
          </a:p>
          <a:p>
            <a:r>
              <a:rPr lang="es-CR" dirty="0" smtClean="0"/>
              <a:t>Menos sensibles a quedar atrapados en óptimos locales, pues trabajan con conjuntos de soluciones.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514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Ventajas (2)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Aceptan cambios en la función de </a:t>
            </a:r>
            <a:r>
              <a:rPr lang="es-CR" dirty="0" err="1" smtClean="0"/>
              <a:t>fitness</a:t>
            </a:r>
            <a:r>
              <a:rPr lang="es-CR" dirty="0" smtClean="0"/>
              <a:t>, lo cual permite mejorar el algoritmo sin mucho esfuerzo y sin modificaciones extensas al código.</a:t>
            </a:r>
          </a:p>
          <a:p>
            <a:endParaRPr lang="es-CR" dirty="0"/>
          </a:p>
          <a:p>
            <a:r>
              <a:rPr lang="es-CR" dirty="0" smtClean="0"/>
              <a:t>Se pueden aplicar en una amplia gama de áreas además de la robótica.</a:t>
            </a:r>
          </a:p>
          <a:p>
            <a:endParaRPr lang="es-CR" dirty="0"/>
          </a:p>
          <a:p>
            <a:r>
              <a:rPr lang="es-CR" dirty="0" smtClean="0"/>
              <a:t>Permiten explotar arquitecturas en paralelo. La evaluación de la función de </a:t>
            </a:r>
            <a:r>
              <a:rPr lang="es-CR" dirty="0" err="1" smtClean="0"/>
              <a:t>fitness</a:t>
            </a:r>
            <a:r>
              <a:rPr lang="es-CR" dirty="0" smtClean="0"/>
              <a:t> es altamente </a:t>
            </a:r>
            <a:r>
              <a:rPr lang="es-CR" dirty="0" err="1" smtClean="0"/>
              <a:t>paralelizable</a:t>
            </a:r>
            <a:r>
              <a:rPr lang="es-CR" dirty="0" smtClean="0"/>
              <a:t>. </a:t>
            </a:r>
            <a:r>
              <a:rPr lang="es-CR" dirty="0" err="1" smtClean="0"/>
              <a:t>Ej</a:t>
            </a:r>
            <a:r>
              <a:rPr lang="es-CR" dirty="0" smtClean="0"/>
              <a:t>: John </a:t>
            </a:r>
            <a:r>
              <a:rPr lang="es-CR" dirty="0" err="1" smtClean="0"/>
              <a:t>Koza</a:t>
            </a:r>
            <a:r>
              <a:rPr lang="es-CR" dirty="0" smtClean="0"/>
              <a:t> y el </a:t>
            </a:r>
            <a:r>
              <a:rPr lang="es-CR" dirty="0" err="1" smtClean="0"/>
              <a:t>cluster</a:t>
            </a:r>
            <a:r>
              <a:rPr lang="es-CR" dirty="0" smtClean="0"/>
              <a:t> </a:t>
            </a:r>
            <a:r>
              <a:rPr lang="es-CR" dirty="0" err="1" smtClean="0"/>
              <a:t>Beowulf</a:t>
            </a:r>
            <a:r>
              <a:rPr lang="es-CR" dirty="0" smtClean="0"/>
              <a:t>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499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Ventajas (3)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No requieren conocimientos específicos del área de conocimiento del problema a resolver, pues se pueden usar como caja negra. No obstante, conocimientos en dicha área pueden ayudar a complementar el trabajo de los operadores genéticos.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196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Desventajas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Por su carácter aleatorio, no se puede garantizar que produzcan una buena solución.</a:t>
            </a:r>
          </a:p>
          <a:p>
            <a:endParaRPr lang="es-CR" dirty="0"/>
          </a:p>
          <a:p>
            <a:r>
              <a:rPr lang="es-CR" dirty="0" smtClean="0"/>
              <a:t>En general se centran en obtener una muy buena solución, pero no la mejor de todas (es decir, la óptima), pues se les considera como un tipo de técnica heurística.</a:t>
            </a:r>
          </a:p>
          <a:p>
            <a:endParaRPr lang="es-CR" dirty="0"/>
          </a:p>
          <a:p>
            <a:r>
              <a:rPr lang="es-CR" dirty="0" smtClean="0"/>
              <a:t>Pueden llegar a requerir alto poder de computo, pues se utilizan poblaciones grandes y se requieren muchas iteraciones en las cuales se evalúa el </a:t>
            </a:r>
            <a:r>
              <a:rPr lang="es-CR" dirty="0" err="1" smtClean="0"/>
              <a:t>fitness</a:t>
            </a:r>
            <a:r>
              <a:rPr lang="es-CR" dirty="0" smtClean="0"/>
              <a:t> de cada individuo.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61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Desventajas (2)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Lo anterior influye negativamente en su eficiencia y por esto se les considera lentos.</a:t>
            </a:r>
          </a:p>
          <a:p>
            <a:endParaRPr lang="es-CR" dirty="0"/>
          </a:p>
          <a:p>
            <a:r>
              <a:rPr lang="es-CR" dirty="0" smtClean="0"/>
              <a:t>La población inicial y los criterios de selección y reemplazo pueden influir en el tiempo que se requiere para obtener la solución deseada.</a:t>
            </a:r>
          </a:p>
          <a:p>
            <a:endParaRPr lang="es-CR" dirty="0"/>
          </a:p>
          <a:p>
            <a:r>
              <a:rPr lang="es-CR" dirty="0" smtClean="0"/>
              <a:t>Algunos autores consideran que su alta aplicabilidad los hace poco eficientes para algunos tipos muy específicos de problemas.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765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Términos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R" b="1" dirty="0" smtClean="0"/>
              <a:t>Teoría de la evolución de Darwin</a:t>
            </a:r>
            <a:r>
              <a:rPr lang="es-CR" dirty="0" smtClean="0"/>
              <a:t>: Los individuos más fuertes y mejor constituidos sobreviven, mientras que los débiles mueren. Las especies evolucionan con el tiempo y adquieren nuevas características para ajustarse al medio (Solano, Y.).</a:t>
            </a:r>
          </a:p>
          <a:p>
            <a:endParaRPr lang="es-CR" dirty="0"/>
          </a:p>
          <a:p>
            <a:r>
              <a:rPr lang="es-CR" b="1" dirty="0" smtClean="0"/>
              <a:t>Individuo</a:t>
            </a:r>
            <a:r>
              <a:rPr lang="es-CR" dirty="0" smtClean="0"/>
              <a:t>: Sujetos que representan las posibles soluciones a un problema dado, el cual se desea resolver mediante un algoritmo genético. Como se verá más adelante, es importante poder representar las características de un individuo mediante una cadena de caracteres.</a:t>
            </a:r>
          </a:p>
          <a:p>
            <a:endParaRPr lang="es-CR" dirty="0"/>
          </a:p>
          <a:p>
            <a:r>
              <a:rPr lang="es-CR" b="1" dirty="0" smtClean="0"/>
              <a:t>Código genético</a:t>
            </a:r>
            <a:r>
              <a:rPr lang="es-CR" dirty="0" smtClean="0"/>
              <a:t>: Información del individuo.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675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Conclusiones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Los algoritmos genéticos pueden ser utilizados en una gran cantidad de áreas</a:t>
            </a:r>
            <a:br>
              <a:rPr lang="es-CR" dirty="0" smtClean="0"/>
            </a:br>
            <a:endParaRPr lang="es-CR" dirty="0" smtClean="0"/>
          </a:p>
          <a:p>
            <a:r>
              <a:rPr lang="es-CR" dirty="0" smtClean="0"/>
              <a:t>Dan soluciones a diferentes tipos de problemas, en una forma relativamente eficiente</a:t>
            </a:r>
            <a:br>
              <a:rPr lang="es-CR" dirty="0" smtClean="0"/>
            </a:br>
            <a:endParaRPr lang="es-CR" dirty="0" smtClean="0"/>
          </a:p>
          <a:p>
            <a:r>
              <a:rPr lang="es-CR" dirty="0" smtClean="0"/>
              <a:t>Hay que tener un sumo cuidado a la hora de representar la población, su función </a:t>
            </a:r>
            <a:r>
              <a:rPr lang="es-CR" dirty="0" err="1" smtClean="0"/>
              <a:t>fitness</a:t>
            </a:r>
            <a:r>
              <a:rPr lang="es-CR" dirty="0" smtClean="0"/>
              <a:t> y de cómo seleccionamos a los individuos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549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Conclusiones (2)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dirty="0" smtClean="0"/>
              <a:t>Los algoritmos genéticos son ideales para realizar optimizaciones gracias a sus principios darwinianos.</a:t>
            </a:r>
            <a:br>
              <a:rPr lang="es-CR" dirty="0" smtClean="0"/>
            </a:br>
            <a:endParaRPr lang="es-CR" dirty="0" smtClean="0"/>
          </a:p>
          <a:p>
            <a:r>
              <a:rPr lang="es-CR" dirty="0" smtClean="0"/>
              <a:t>En el área de la robótica, son vitales para realizar pruebas en ambientes no controlados. Además, son más consistentes.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6906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Bibliografía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1600" dirty="0" smtClean="0"/>
              <a:t>Russell, S., &amp; </a:t>
            </a:r>
            <a:r>
              <a:rPr lang="es-ES" sz="1600" dirty="0" err="1" smtClean="0"/>
              <a:t>Norvig</a:t>
            </a:r>
            <a:r>
              <a:rPr lang="es-ES" sz="1600" dirty="0" smtClean="0"/>
              <a:t>, P. (1995). </a:t>
            </a:r>
            <a:r>
              <a:rPr lang="es-ES" sz="1600" i="1" dirty="0" smtClean="0"/>
              <a:t>Artificial </a:t>
            </a:r>
            <a:r>
              <a:rPr lang="es-ES" sz="1600" i="1" dirty="0" err="1" smtClean="0"/>
              <a:t>Intelligence</a:t>
            </a:r>
            <a:r>
              <a:rPr lang="es-ES" sz="1600" i="1" dirty="0" smtClean="0"/>
              <a:t> A </a:t>
            </a:r>
            <a:r>
              <a:rPr lang="es-ES" sz="1600" i="1" dirty="0" err="1" smtClean="0"/>
              <a:t>Modern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Approach</a:t>
            </a:r>
            <a:r>
              <a:rPr lang="es-ES" sz="1600" i="1" dirty="0" smtClean="0"/>
              <a:t>.</a:t>
            </a:r>
            <a:r>
              <a:rPr lang="es-ES" sz="1600" dirty="0" smtClean="0"/>
              <a:t> New Jersey: </a:t>
            </a:r>
            <a:r>
              <a:rPr lang="es-ES" sz="1600" dirty="0" err="1" smtClean="0"/>
              <a:t>Prentice</a:t>
            </a:r>
            <a:r>
              <a:rPr lang="es-ES" sz="1600" dirty="0" smtClean="0"/>
              <a:t> Hall.</a:t>
            </a:r>
            <a:endParaRPr lang="es-CR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Salas, Jorge. </a:t>
            </a:r>
            <a:r>
              <a:rPr lang="en-US" sz="1600" i="1" dirty="0" err="1" smtClean="0"/>
              <a:t>Programación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Genética</a:t>
            </a:r>
            <a:r>
              <a:rPr lang="en-US" sz="1600" dirty="0" smtClean="0"/>
              <a:t>. </a:t>
            </a:r>
            <a:r>
              <a:rPr lang="en-US" sz="1600" dirty="0" err="1" smtClean="0"/>
              <a:t>Proyecto</a:t>
            </a:r>
            <a:r>
              <a:rPr lang="en-US" sz="1600" dirty="0" smtClean="0"/>
              <a:t> de </a:t>
            </a:r>
            <a:r>
              <a:rPr lang="en-US" sz="1600" dirty="0" err="1" smtClean="0"/>
              <a:t>Investigación</a:t>
            </a:r>
            <a:r>
              <a:rPr lang="en-US" sz="1600" dirty="0" smtClean="0"/>
              <a:t> </a:t>
            </a:r>
            <a:r>
              <a:rPr lang="en-US" sz="1600" dirty="0" err="1" smtClean="0"/>
              <a:t>teórica</a:t>
            </a:r>
            <a:r>
              <a:rPr lang="en-US" sz="1600" dirty="0" smtClean="0"/>
              <a:t> del </a:t>
            </a:r>
            <a:r>
              <a:rPr lang="en-US" sz="1600" dirty="0" err="1" smtClean="0"/>
              <a:t>curso</a:t>
            </a:r>
            <a:r>
              <a:rPr lang="en-US" sz="1600" dirty="0" smtClean="0"/>
              <a:t> “</a:t>
            </a:r>
            <a:r>
              <a:rPr lang="en-US" sz="1600" dirty="0" err="1" smtClean="0"/>
              <a:t>Paradigmas</a:t>
            </a:r>
            <a:r>
              <a:rPr lang="en-US" sz="1600" dirty="0" smtClean="0"/>
              <a:t> </a:t>
            </a:r>
            <a:r>
              <a:rPr lang="en-US" sz="1600" dirty="0" err="1" smtClean="0"/>
              <a:t>Computacionales</a:t>
            </a:r>
            <a:r>
              <a:rPr lang="en-US" sz="1600" dirty="0" smtClean="0"/>
              <a:t>” CI-1441. </a:t>
            </a:r>
            <a:r>
              <a:rPr lang="en-US" sz="1600" dirty="0" err="1" smtClean="0"/>
              <a:t>Año</a:t>
            </a:r>
            <a:r>
              <a:rPr lang="en-US" sz="1600" dirty="0" smtClean="0"/>
              <a:t> 2011, </a:t>
            </a:r>
            <a:r>
              <a:rPr lang="en-US" sz="1600" dirty="0" err="1" smtClean="0"/>
              <a:t>segundo</a:t>
            </a:r>
            <a:r>
              <a:rPr lang="en-US" sz="1600" dirty="0" smtClean="0"/>
              <a:t> </a:t>
            </a:r>
            <a:r>
              <a:rPr lang="en-US" sz="1600" dirty="0" err="1" smtClean="0"/>
              <a:t>semestre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Solano, </a:t>
            </a:r>
            <a:r>
              <a:rPr lang="en-US" sz="1600" dirty="0" err="1" smtClean="0"/>
              <a:t>Yadira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Algoritmos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Genéticos</a:t>
            </a:r>
            <a:r>
              <a:rPr lang="en-US" sz="1600" dirty="0" smtClean="0"/>
              <a:t>. </a:t>
            </a:r>
            <a:r>
              <a:rPr lang="en-US" sz="1600" dirty="0" err="1" smtClean="0"/>
              <a:t>Filminas</a:t>
            </a:r>
            <a:r>
              <a:rPr lang="en-US" sz="1600" dirty="0" smtClean="0"/>
              <a:t> del </a:t>
            </a:r>
            <a:r>
              <a:rPr lang="en-US" sz="1600" dirty="0" err="1" smtClean="0"/>
              <a:t>curso</a:t>
            </a:r>
            <a:r>
              <a:rPr lang="en-US" sz="1600" dirty="0" smtClean="0"/>
              <a:t> “</a:t>
            </a:r>
            <a:r>
              <a:rPr lang="en-US" sz="1600" dirty="0" err="1" smtClean="0"/>
              <a:t>Paradigmas</a:t>
            </a:r>
            <a:r>
              <a:rPr lang="en-US" sz="1600" dirty="0" smtClean="0"/>
              <a:t> </a:t>
            </a:r>
            <a:r>
              <a:rPr lang="en-US" sz="1600" dirty="0" err="1" smtClean="0"/>
              <a:t>Computacionales</a:t>
            </a:r>
            <a:r>
              <a:rPr lang="en-US" sz="1600" dirty="0" smtClean="0"/>
              <a:t>” CI-1441. </a:t>
            </a:r>
            <a:r>
              <a:rPr lang="en-US" sz="1600" dirty="0" err="1" smtClean="0"/>
              <a:t>Año</a:t>
            </a:r>
            <a:r>
              <a:rPr lang="en-US" sz="1600" dirty="0" smtClean="0"/>
              <a:t> 2011, </a:t>
            </a:r>
            <a:r>
              <a:rPr lang="en-US" sz="1600" dirty="0" err="1" smtClean="0"/>
              <a:t>segundo</a:t>
            </a:r>
            <a:r>
              <a:rPr lang="en-US" sz="1600" dirty="0" smtClean="0"/>
              <a:t> </a:t>
            </a:r>
            <a:r>
              <a:rPr lang="en-US" sz="1600" dirty="0" err="1" smtClean="0"/>
              <a:t>semestre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s-CR" sz="1600" dirty="0" err="1"/>
              <a:t>Wahde,M</a:t>
            </a:r>
            <a:r>
              <a:rPr lang="es-CR" sz="1600" dirty="0"/>
              <a:t>. </a:t>
            </a:r>
            <a:r>
              <a:rPr lang="es-CR" sz="1600" i="1" dirty="0" err="1"/>
              <a:t>Evolutionary</a:t>
            </a:r>
            <a:r>
              <a:rPr lang="es-CR" sz="1600" i="1" dirty="0"/>
              <a:t> </a:t>
            </a:r>
            <a:r>
              <a:rPr lang="es-CR" sz="1600" i="1" dirty="0" err="1"/>
              <a:t>Robotics</a:t>
            </a:r>
            <a:r>
              <a:rPr lang="es-CR" sz="1600" i="1" dirty="0"/>
              <a:t>: </a:t>
            </a:r>
            <a:r>
              <a:rPr lang="es-CR" sz="1600" i="1" dirty="0" err="1"/>
              <a:t>The</a:t>
            </a:r>
            <a:r>
              <a:rPr lang="es-CR" sz="1600" i="1" dirty="0"/>
              <a:t> Use of Artificial </a:t>
            </a:r>
            <a:r>
              <a:rPr lang="es-CR" sz="1600" i="1" dirty="0" err="1"/>
              <a:t>Evolution</a:t>
            </a:r>
            <a:r>
              <a:rPr lang="es-CR" sz="1600" i="1" dirty="0"/>
              <a:t> in </a:t>
            </a:r>
            <a:r>
              <a:rPr lang="es-CR" sz="1600" i="1" dirty="0" err="1"/>
              <a:t>Robotics</a:t>
            </a:r>
            <a:r>
              <a:rPr lang="es-CR" sz="1600" dirty="0"/>
              <a:t>. </a:t>
            </a:r>
            <a:r>
              <a:rPr lang="es-CR" sz="1600" dirty="0" err="1"/>
              <a:t>Chalmers</a:t>
            </a:r>
            <a:r>
              <a:rPr lang="es-CR" sz="1600" dirty="0"/>
              <a:t> </a:t>
            </a:r>
            <a:r>
              <a:rPr lang="es-CR" sz="1600" dirty="0" err="1"/>
              <a:t>University</a:t>
            </a:r>
            <a:r>
              <a:rPr lang="es-CR" sz="1600" dirty="0"/>
              <a:t> of </a:t>
            </a:r>
            <a:r>
              <a:rPr lang="es-CR" sz="1600" dirty="0" err="1"/>
              <a:t>Technology</a:t>
            </a:r>
            <a:r>
              <a:rPr lang="es-CR" sz="1600" dirty="0"/>
              <a:t>, </a:t>
            </a:r>
            <a:r>
              <a:rPr lang="es-CR" sz="1600" dirty="0" err="1"/>
              <a:t>Gotemborg</a:t>
            </a:r>
            <a:r>
              <a:rPr lang="es-CR" sz="1600" dirty="0"/>
              <a:t>, Suecia,2004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Zhang</a:t>
            </a:r>
            <a:r>
              <a:rPr lang="en-US" sz="1600" dirty="0"/>
              <a:t>, J. (2006). Genetic Algorithms for Optimal Design of Vehicle Suspensions. </a:t>
            </a:r>
            <a:r>
              <a:rPr lang="en-US" sz="1600" i="1" dirty="0"/>
              <a:t>Engineering of Intelligent Systems, 2006 IEEE International Conference on</a:t>
            </a:r>
            <a:r>
              <a:rPr lang="en-US" sz="1600" dirty="0"/>
              <a:t>, (</a:t>
            </a:r>
            <a:r>
              <a:rPr lang="en-US" sz="1600" dirty="0" err="1"/>
              <a:t>págs</a:t>
            </a:r>
            <a:r>
              <a:rPr lang="en-US" sz="1600" dirty="0"/>
              <a:t>. 1 - 6</a:t>
            </a:r>
            <a:r>
              <a:rPr lang="en-US" sz="1600" dirty="0" smtClean="0"/>
              <a:t>).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48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Términos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R" sz="2400" b="1" dirty="0"/>
              <a:t>Genotipo</a:t>
            </a:r>
            <a:r>
              <a:rPr lang="es-CR" sz="2400" dirty="0"/>
              <a:t>: Constitución genética de un organismo. Conjunto de características que se transmiten a los </a:t>
            </a:r>
            <a:r>
              <a:rPr lang="es-CR" sz="2400" dirty="0" smtClean="0"/>
              <a:t>descendientes (Solano, Y.).</a:t>
            </a:r>
            <a:endParaRPr lang="es-CR" sz="2400" dirty="0"/>
          </a:p>
          <a:p>
            <a:endParaRPr lang="es-CR" sz="2400" dirty="0" smtClean="0"/>
          </a:p>
          <a:p>
            <a:r>
              <a:rPr lang="es-CR" sz="2400" b="1" dirty="0" err="1" smtClean="0"/>
              <a:t>Cromosomoma</a:t>
            </a:r>
            <a:r>
              <a:rPr lang="es-CR" sz="2400" dirty="0" smtClean="0"/>
              <a:t>: Representación del genotipo a través de un </a:t>
            </a:r>
            <a:r>
              <a:rPr lang="es-CR" sz="2400" dirty="0" err="1" smtClean="0"/>
              <a:t>string</a:t>
            </a:r>
            <a:r>
              <a:rPr lang="es-CR" sz="2400" dirty="0" smtClean="0"/>
              <a:t>, como por ejemplo una cadena de bits. Están compuestos por genes, los cuales pueden tomar valores llamados alelos (Solano, Y.).</a:t>
            </a:r>
          </a:p>
          <a:p>
            <a:endParaRPr lang="es-CR" dirty="0" smtClean="0"/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675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Términos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CR" sz="8800" b="1" dirty="0" smtClean="0"/>
              <a:t>Fenotipo</a:t>
            </a:r>
            <a:r>
              <a:rPr lang="es-CR" sz="8800" dirty="0" smtClean="0"/>
              <a:t>: Características externas observables de un organismo o individuo. Solución perteneciente al espacio de soluciones del problema en estudio.</a:t>
            </a:r>
          </a:p>
          <a:p>
            <a:r>
              <a:rPr lang="es-CR" sz="8800" b="1" dirty="0" smtClean="0"/>
              <a:t>Ejemplo</a:t>
            </a:r>
            <a:r>
              <a:rPr lang="es-CR" sz="8800" dirty="0" smtClean="0"/>
              <a:t>: Si se desea maximizar la función f(x) = x</a:t>
            </a:r>
            <a:r>
              <a:rPr lang="es-CR" sz="8800" baseline="30000" dirty="0" smtClean="0"/>
              <a:t>2</a:t>
            </a:r>
            <a:r>
              <a:rPr lang="es-CR" sz="8800" dirty="0" smtClean="0"/>
              <a:t> sobre el intervalo [0, 31]</a:t>
            </a:r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endParaRPr lang="es-CR" sz="2200" dirty="0" smtClean="0"/>
          </a:p>
          <a:p>
            <a:endParaRPr lang="es-CR" sz="2200" dirty="0"/>
          </a:p>
          <a:p>
            <a:pPr>
              <a:buNone/>
            </a:pPr>
            <a:r>
              <a:rPr lang="es-CR" sz="6400" dirty="0" smtClean="0"/>
              <a:t>	Fuente: </a:t>
            </a:r>
            <a:r>
              <a:rPr lang="en-US" sz="6400" dirty="0"/>
              <a:t>Solano, </a:t>
            </a:r>
            <a:r>
              <a:rPr lang="en-US" sz="6400" dirty="0" err="1"/>
              <a:t>Yadira</a:t>
            </a:r>
            <a:r>
              <a:rPr lang="en-US" sz="6400" dirty="0"/>
              <a:t>. </a:t>
            </a:r>
            <a:r>
              <a:rPr lang="en-US" sz="6400" i="1" dirty="0" err="1"/>
              <a:t>Algoritmos</a:t>
            </a:r>
            <a:r>
              <a:rPr lang="en-US" sz="6400" i="1" dirty="0"/>
              <a:t> </a:t>
            </a:r>
            <a:r>
              <a:rPr lang="en-US" sz="6400" i="1" dirty="0" err="1"/>
              <a:t>Genéticos</a:t>
            </a:r>
            <a:r>
              <a:rPr lang="en-US" sz="6400" dirty="0"/>
              <a:t>. </a:t>
            </a:r>
            <a:r>
              <a:rPr lang="en-US" sz="6400" dirty="0" err="1"/>
              <a:t>Filminas</a:t>
            </a:r>
            <a:r>
              <a:rPr lang="en-US" sz="6400" dirty="0"/>
              <a:t> del </a:t>
            </a:r>
            <a:r>
              <a:rPr lang="en-US" sz="6400" dirty="0" err="1"/>
              <a:t>curso</a:t>
            </a:r>
            <a:r>
              <a:rPr lang="en-US" sz="6400" dirty="0"/>
              <a:t> “</a:t>
            </a:r>
            <a:r>
              <a:rPr lang="en-US" sz="6400" dirty="0" err="1"/>
              <a:t>Paradigmas</a:t>
            </a:r>
            <a:r>
              <a:rPr lang="en-US" sz="6400" dirty="0"/>
              <a:t> </a:t>
            </a:r>
            <a:r>
              <a:rPr lang="en-US" sz="6400" dirty="0" err="1"/>
              <a:t>Computacionales</a:t>
            </a:r>
            <a:r>
              <a:rPr lang="en-US" sz="6400" dirty="0"/>
              <a:t>” </a:t>
            </a:r>
            <a:r>
              <a:rPr lang="en-US" sz="6400" dirty="0" smtClean="0"/>
              <a:t>CI-1441. </a:t>
            </a:r>
            <a:r>
              <a:rPr lang="en-US" sz="6400" dirty="0" err="1" smtClean="0"/>
              <a:t>Año</a:t>
            </a:r>
            <a:r>
              <a:rPr lang="en-US" sz="6400" dirty="0" smtClean="0"/>
              <a:t> </a:t>
            </a:r>
            <a:r>
              <a:rPr lang="en-US" sz="6400" dirty="0"/>
              <a:t>2011, </a:t>
            </a:r>
            <a:r>
              <a:rPr lang="en-US" sz="6400" dirty="0" err="1"/>
              <a:t>segundo</a:t>
            </a:r>
            <a:r>
              <a:rPr lang="en-US" sz="6400" dirty="0"/>
              <a:t> </a:t>
            </a:r>
            <a:r>
              <a:rPr lang="en-US" sz="6400" dirty="0" err="1"/>
              <a:t>semestre</a:t>
            </a:r>
            <a:r>
              <a:rPr lang="en-US" sz="6400" dirty="0"/>
              <a:t>.</a:t>
            </a:r>
          </a:p>
          <a:p>
            <a:endParaRPr lang="es-CR" sz="2200" dirty="0" smtClean="0"/>
          </a:p>
          <a:p>
            <a:endParaRPr lang="es-CR" b="1" dirty="0"/>
          </a:p>
          <a:p>
            <a:endParaRPr lang="es-C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924944"/>
            <a:ext cx="5271199" cy="300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108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Términos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R" b="1" dirty="0" smtClean="0"/>
              <a:t>Población</a:t>
            </a:r>
            <a:r>
              <a:rPr lang="es-CR" dirty="0" smtClean="0"/>
              <a:t>: Conjunto de individuos que serán mutados, reproducidos y evaluados.</a:t>
            </a:r>
          </a:p>
          <a:p>
            <a:endParaRPr lang="es-CR" b="1" dirty="0"/>
          </a:p>
          <a:p>
            <a:r>
              <a:rPr lang="es-CR" b="1" dirty="0" smtClean="0"/>
              <a:t>Función de </a:t>
            </a:r>
            <a:r>
              <a:rPr lang="es-CR" b="1" dirty="0" err="1" smtClean="0"/>
              <a:t>fitness</a:t>
            </a:r>
            <a:r>
              <a:rPr lang="es-CR" dirty="0" smtClean="0"/>
              <a:t>: Evalúa la aptitud de un individuo.</a:t>
            </a:r>
          </a:p>
          <a:p>
            <a:endParaRPr lang="es-CR" b="1" dirty="0"/>
          </a:p>
          <a:p>
            <a:r>
              <a:rPr lang="es-CR" b="1" dirty="0" smtClean="0"/>
              <a:t>Operadores genéticos</a:t>
            </a:r>
            <a:r>
              <a:rPr lang="es-CR" dirty="0" smtClean="0"/>
              <a:t>: Principales mecanismos utilizados para la generación de nuevos individuos.</a:t>
            </a:r>
          </a:p>
          <a:p>
            <a:pPr marL="1325880" lvl="3" indent="-457200">
              <a:buFont typeface="+mj-lt"/>
              <a:buAutoNum type="arabicPeriod"/>
            </a:pPr>
            <a:r>
              <a:rPr lang="es-CR" dirty="0" smtClean="0"/>
              <a:t>Reproducción</a:t>
            </a:r>
          </a:p>
          <a:p>
            <a:pPr marL="1325880" lvl="3" indent="-457200">
              <a:buFont typeface="+mj-lt"/>
              <a:buAutoNum type="arabicPeriod"/>
            </a:pPr>
            <a:r>
              <a:rPr lang="es-CR" dirty="0" smtClean="0"/>
              <a:t>Cruce</a:t>
            </a:r>
          </a:p>
          <a:p>
            <a:pPr marL="1325880" lvl="3" indent="-457200">
              <a:buFont typeface="+mj-lt"/>
              <a:buAutoNum type="arabicPeriod"/>
            </a:pPr>
            <a:r>
              <a:rPr lang="es-CR" dirty="0" smtClean="0"/>
              <a:t>Mutación</a:t>
            </a:r>
          </a:p>
          <a:p>
            <a:pPr marL="1325880" lvl="3" indent="-457200">
              <a:buFont typeface="+mj-lt"/>
              <a:buAutoNum type="arabicPeriod"/>
            </a:pPr>
            <a:endParaRPr lang="es-CR" dirty="0" smtClean="0"/>
          </a:p>
          <a:p>
            <a:endParaRPr lang="es-CR" b="1" dirty="0"/>
          </a:p>
          <a:p>
            <a:endParaRPr lang="es-CR" b="1" dirty="0"/>
          </a:p>
        </p:txBody>
      </p:sp>
    </p:spTree>
    <p:extLst>
      <p:ext uri="{BB962C8B-B14F-4D97-AF65-F5344CB8AC3E}">
        <p14:creationId xmlns:p14="http://schemas.microsoft.com/office/powerpoint/2010/main" val="29675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Orígenes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7772400" cy="4572000"/>
          </a:xfrm>
        </p:spPr>
        <p:txBody>
          <a:bodyPr numCol="2"/>
          <a:lstStyle/>
          <a:p>
            <a:r>
              <a:rPr lang="es-CR" dirty="0" err="1" smtClean="0"/>
              <a:t>Friedberg</a:t>
            </a:r>
            <a:r>
              <a:rPr lang="es-CR" dirty="0" smtClean="0"/>
              <a:t> (1958)</a:t>
            </a:r>
          </a:p>
          <a:p>
            <a:endParaRPr lang="es-CR" dirty="0" smtClean="0"/>
          </a:p>
          <a:p>
            <a:r>
              <a:rPr lang="es-CR" dirty="0" smtClean="0"/>
              <a:t>John </a:t>
            </a:r>
            <a:r>
              <a:rPr lang="es-CR" dirty="0" err="1" smtClean="0"/>
              <a:t>Holland</a:t>
            </a:r>
            <a:r>
              <a:rPr lang="es-CR" dirty="0" smtClean="0"/>
              <a:t> (1975)</a:t>
            </a:r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r>
              <a:rPr lang="es-CR" dirty="0" smtClean="0"/>
              <a:t>John </a:t>
            </a:r>
            <a:r>
              <a:rPr lang="es-CR" dirty="0" err="1" smtClean="0"/>
              <a:t>Koza</a:t>
            </a:r>
            <a:r>
              <a:rPr lang="es-CR" dirty="0" smtClean="0"/>
              <a:t> (1992)</a:t>
            </a:r>
          </a:p>
          <a:p>
            <a:endParaRPr lang="es-CR" dirty="0" smtClean="0"/>
          </a:p>
          <a:p>
            <a:endParaRPr lang="es-CR" dirty="0"/>
          </a:p>
        </p:txBody>
      </p:sp>
      <p:pic>
        <p:nvPicPr>
          <p:cNvPr id="1026" name="Picture 2" descr="C:\Users\Ruben\Downloads\jholl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140968"/>
            <a:ext cx="2071978" cy="194421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211960" y="530120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dirty="0" smtClean="0"/>
              <a:t>Fuente: http://www.lsa.umich.edu/</a:t>
            </a:r>
          </a:p>
          <a:p>
            <a:pPr algn="ctr"/>
            <a:r>
              <a:rPr lang="es-CR" sz="1400" dirty="0" err="1" smtClean="0"/>
              <a:t>psych</a:t>
            </a:r>
            <a:r>
              <a:rPr lang="es-CR" sz="1400" dirty="0" smtClean="0"/>
              <a:t>/</a:t>
            </a:r>
            <a:r>
              <a:rPr lang="es-CR" sz="1400" dirty="0" err="1" smtClean="0"/>
              <a:t>people</a:t>
            </a:r>
            <a:r>
              <a:rPr lang="es-CR" sz="1400" dirty="0" smtClean="0"/>
              <a:t>/</a:t>
            </a:r>
            <a:r>
              <a:rPr lang="es-CR" sz="1400" dirty="0" err="1" smtClean="0"/>
              <a:t>directory</a:t>
            </a:r>
            <a:r>
              <a:rPr lang="es-CR" sz="1400" dirty="0" smtClean="0"/>
              <a:t>/</a:t>
            </a:r>
            <a:r>
              <a:rPr lang="es-CR" sz="1400" dirty="0" err="1" smtClean="0"/>
              <a:t>profiles</a:t>
            </a:r>
            <a:r>
              <a:rPr lang="es-CR" sz="1400" dirty="0" smtClean="0"/>
              <a:t>/</a:t>
            </a:r>
            <a:r>
              <a:rPr lang="es-CR" sz="1400" dirty="0" err="1" smtClean="0"/>
              <a:t>faculty</a:t>
            </a:r>
            <a:r>
              <a:rPr lang="es-CR" sz="1400" dirty="0" smtClean="0"/>
              <a:t>/?uniquename=jholland</a:t>
            </a:r>
            <a:endParaRPr lang="es-CR" sz="1400" dirty="0"/>
          </a:p>
        </p:txBody>
      </p:sp>
      <p:pic>
        <p:nvPicPr>
          <p:cNvPr id="1027" name="Picture 3" descr="C:\Users\Ruben\Downloads\jkphogobeowulf29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996953"/>
            <a:ext cx="3240360" cy="216024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683568" y="530120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dirty="0" smtClean="0"/>
              <a:t>Fuente: http://www.genetic-programming.com/johnkoza.html</a:t>
            </a:r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315334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Algoritmo-Flujo del algoritmo (1)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s-CR" dirty="0" smtClean="0"/>
          </a:p>
          <a:p>
            <a:r>
              <a:rPr lang="es-CR" dirty="0" smtClean="0"/>
              <a:t>Representación</a:t>
            </a:r>
          </a:p>
          <a:p>
            <a:pPr lvl="1"/>
            <a:r>
              <a:rPr lang="es-CR" dirty="0" smtClean="0"/>
              <a:t>Binaria usualmente</a:t>
            </a:r>
          </a:p>
          <a:p>
            <a:endParaRPr lang="es-CR" dirty="0" smtClean="0"/>
          </a:p>
          <a:p>
            <a:r>
              <a:rPr lang="es-CR" dirty="0" smtClean="0"/>
              <a:t>Población inicial</a:t>
            </a:r>
          </a:p>
          <a:p>
            <a:endParaRPr lang="es-CR" dirty="0" smtClean="0"/>
          </a:p>
          <a:p>
            <a:r>
              <a:rPr lang="es-CR" dirty="0" smtClean="0"/>
              <a:t>Función de evaluación</a:t>
            </a:r>
          </a:p>
          <a:p>
            <a:endParaRPr lang="es-CR" dirty="0" smtClean="0"/>
          </a:p>
          <a:p>
            <a:r>
              <a:rPr lang="es-CR" dirty="0" smtClean="0"/>
              <a:t>Selección</a:t>
            </a:r>
          </a:p>
          <a:p>
            <a:endParaRPr lang="es-CR" dirty="0" smtClean="0"/>
          </a:p>
          <a:p>
            <a:r>
              <a:rPr lang="es-CR" dirty="0" smtClean="0"/>
              <a:t>Reproducción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916832"/>
            <a:ext cx="2603272" cy="4282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6156176" y="5373216"/>
            <a:ext cx="2808312" cy="122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400" dirty="0" smtClean="0"/>
              <a:t>Fuente: </a:t>
            </a:r>
            <a:r>
              <a:rPr lang="en-US" sz="1400" dirty="0" smtClean="0"/>
              <a:t>Solano, </a:t>
            </a:r>
            <a:r>
              <a:rPr lang="en-US" sz="1400" dirty="0" err="1" smtClean="0"/>
              <a:t>Yadira</a:t>
            </a:r>
            <a:r>
              <a:rPr lang="en-US" sz="1400" dirty="0" smtClean="0"/>
              <a:t>. </a:t>
            </a:r>
            <a:r>
              <a:rPr lang="en-US" sz="1400" i="1" dirty="0" err="1" smtClean="0"/>
              <a:t>Algoritmos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Genéticos</a:t>
            </a:r>
            <a:r>
              <a:rPr lang="en-US" sz="1400" dirty="0" smtClean="0"/>
              <a:t>. </a:t>
            </a:r>
            <a:r>
              <a:rPr lang="en-US" sz="1400" dirty="0" err="1" smtClean="0"/>
              <a:t>Filminas</a:t>
            </a:r>
            <a:r>
              <a:rPr lang="en-US" sz="1400" dirty="0" smtClean="0"/>
              <a:t> del </a:t>
            </a:r>
            <a:r>
              <a:rPr lang="en-US" sz="1400" dirty="0" err="1" smtClean="0"/>
              <a:t>curso</a:t>
            </a:r>
            <a:r>
              <a:rPr lang="en-US" sz="1400" dirty="0" smtClean="0"/>
              <a:t> “</a:t>
            </a:r>
            <a:r>
              <a:rPr lang="en-US" sz="1400" dirty="0" err="1" smtClean="0"/>
              <a:t>Paradigmas</a:t>
            </a:r>
            <a:r>
              <a:rPr lang="en-US" sz="1400" dirty="0" smtClean="0"/>
              <a:t> </a:t>
            </a:r>
            <a:r>
              <a:rPr lang="en-US" sz="1400" dirty="0" err="1" smtClean="0"/>
              <a:t>Computacionales</a:t>
            </a:r>
            <a:r>
              <a:rPr lang="en-US" sz="1400" dirty="0" smtClean="0"/>
              <a:t>” CI-1441. </a:t>
            </a:r>
            <a:r>
              <a:rPr lang="en-US" sz="1400" dirty="0" err="1" smtClean="0"/>
              <a:t>Año</a:t>
            </a:r>
            <a:r>
              <a:rPr lang="en-US" sz="1400" dirty="0" smtClean="0"/>
              <a:t> 2011, </a:t>
            </a:r>
            <a:r>
              <a:rPr lang="en-US" sz="1400" dirty="0" err="1" smtClean="0"/>
              <a:t>segundo</a:t>
            </a:r>
            <a:r>
              <a:rPr lang="en-US" sz="1400" dirty="0" smtClean="0"/>
              <a:t> </a:t>
            </a:r>
            <a:r>
              <a:rPr lang="en-US" sz="1400" dirty="0" err="1" smtClean="0"/>
              <a:t>semestre</a:t>
            </a:r>
            <a:r>
              <a:rPr lang="en-US" sz="1400" dirty="0" smtClean="0"/>
              <a:t>.</a:t>
            </a:r>
          </a:p>
          <a:p>
            <a:pPr algn="ctr"/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Algoritmo-Flujo del algoritmo (2)</a:t>
            </a:r>
            <a:endParaRPr lang="es-C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728080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971600" y="494116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dirty="0" smtClean="0"/>
              <a:t>Fuente: </a:t>
            </a:r>
            <a:r>
              <a:rPr lang="es-ES" sz="1400" dirty="0" smtClean="0"/>
              <a:t>Russell, S., &amp; </a:t>
            </a:r>
            <a:r>
              <a:rPr lang="es-ES" sz="1400" dirty="0" err="1" smtClean="0"/>
              <a:t>Norvig</a:t>
            </a:r>
            <a:r>
              <a:rPr lang="es-ES" sz="1400" dirty="0" smtClean="0"/>
              <a:t>, P. (1995). </a:t>
            </a:r>
            <a:r>
              <a:rPr lang="es-ES" sz="1400" i="1" dirty="0" smtClean="0"/>
              <a:t>Artificial </a:t>
            </a:r>
            <a:r>
              <a:rPr lang="es-ES" sz="1400" i="1" dirty="0" err="1" smtClean="0"/>
              <a:t>Intelligence</a:t>
            </a:r>
            <a:r>
              <a:rPr lang="es-ES" sz="1400" i="1" dirty="0" smtClean="0"/>
              <a:t> A </a:t>
            </a:r>
            <a:r>
              <a:rPr lang="es-ES" sz="1400" i="1" dirty="0" err="1" smtClean="0"/>
              <a:t>Modern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Approach</a:t>
            </a:r>
            <a:r>
              <a:rPr lang="es-ES" sz="1400" i="1" dirty="0" smtClean="0"/>
              <a:t>.</a:t>
            </a:r>
            <a:r>
              <a:rPr lang="es-ES" sz="1400" dirty="0" smtClean="0"/>
              <a:t> New Jersey: </a:t>
            </a:r>
            <a:r>
              <a:rPr lang="es-ES" sz="1400" dirty="0" err="1" smtClean="0"/>
              <a:t>Prentice</a:t>
            </a:r>
            <a:r>
              <a:rPr lang="es-ES" sz="1400" dirty="0" smtClean="0"/>
              <a:t> Hall.</a:t>
            </a:r>
            <a:endParaRPr lang="es-CR" sz="1400" dirty="0" smtClean="0"/>
          </a:p>
          <a:p>
            <a:pPr algn="ctr"/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262827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467</TotalTime>
  <Words>1567</Words>
  <Application>Microsoft Office PowerPoint</Application>
  <PresentationFormat>On-screen Show (4:3)</PresentationFormat>
  <Paragraphs>262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Equidad</vt:lpstr>
      <vt:lpstr>Algoritmos genéticos como métodos de aproximación analítica y búsqueda de óptimos locales</vt:lpstr>
      <vt:lpstr>Introducción</vt:lpstr>
      <vt:lpstr>Términos</vt:lpstr>
      <vt:lpstr>Términos</vt:lpstr>
      <vt:lpstr>Términos</vt:lpstr>
      <vt:lpstr>Términos</vt:lpstr>
      <vt:lpstr>Orígenes</vt:lpstr>
      <vt:lpstr>Algoritmo-Flujo del algoritmo (1)</vt:lpstr>
      <vt:lpstr>Algoritmo-Flujo del algoritmo (2)</vt:lpstr>
      <vt:lpstr>Algoritmo-Población inicial</vt:lpstr>
      <vt:lpstr>Algoritmo-Función de fitness</vt:lpstr>
      <vt:lpstr>Algoritmo-Operadores genéticos</vt:lpstr>
      <vt:lpstr>Algoritmo-Selección</vt:lpstr>
      <vt:lpstr>Algoritmo-Reproducción (1)</vt:lpstr>
      <vt:lpstr>Algoritmo-Reproducción (2)</vt:lpstr>
      <vt:lpstr>Algoritmo-Mutación (1)</vt:lpstr>
      <vt:lpstr>Algoritmo-Mutación (2)</vt:lpstr>
      <vt:lpstr>Algoritmo-Mutación (3)</vt:lpstr>
      <vt:lpstr>Aplicaciones de algoritmos genéticos en robótica</vt:lpstr>
      <vt:lpstr>Aplicaciones de algoritmos genéticos en robótica- Ejemplos de uso (1)</vt:lpstr>
      <vt:lpstr>Aplicaciones de algoritmos genéticos en robótica- Ejemplos de uso (2)</vt:lpstr>
      <vt:lpstr>Aplicaciones de algoritmos genéticos en robótica- Ejemplos de uso (3)</vt:lpstr>
      <vt:lpstr>Aplicaciones de algoritmos genéticos en robótica- Ejemplos de uso (4) </vt:lpstr>
      <vt:lpstr>Aplicaciones de algoritmos genéticos en robótica- Ejemplos de uso (5)</vt:lpstr>
      <vt:lpstr>Ventajas (1)</vt:lpstr>
      <vt:lpstr>Ventajas (2)</vt:lpstr>
      <vt:lpstr>Ventajas (3)</vt:lpstr>
      <vt:lpstr>Desventajas (1)</vt:lpstr>
      <vt:lpstr>Desventajas (2)</vt:lpstr>
      <vt:lpstr>Conclusiones (1)</vt:lpstr>
      <vt:lpstr>Conclusiones (2)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Algoritmos genéticos como métodos de aproximación analítica y búsqueda de óptimos locales</dc:title>
  <dc:creator>MarcoVX</dc:creator>
  <cp:lastModifiedBy>JORGE</cp:lastModifiedBy>
  <cp:revision>62</cp:revision>
  <dcterms:created xsi:type="dcterms:W3CDTF">2012-11-03T04:10:25Z</dcterms:created>
  <dcterms:modified xsi:type="dcterms:W3CDTF">2012-11-06T18:51:56Z</dcterms:modified>
</cp:coreProperties>
</file>