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81" r:id="rId3"/>
    <p:sldId id="318" r:id="rId4"/>
    <p:sldId id="317" r:id="rId5"/>
    <p:sldId id="316" r:id="rId6"/>
    <p:sldId id="315" r:id="rId7"/>
    <p:sldId id="321" r:id="rId8"/>
    <p:sldId id="322" r:id="rId9"/>
    <p:sldId id="320" r:id="rId10"/>
    <p:sldId id="319" r:id="rId11"/>
    <p:sldId id="323" r:id="rId12"/>
    <p:sldId id="324" r:id="rId13"/>
    <p:sldId id="325" r:id="rId14"/>
    <p:sldId id="294" r:id="rId15"/>
    <p:sldId id="295" r:id="rId16"/>
    <p:sldId id="296" r:id="rId17"/>
    <p:sldId id="297" r:id="rId18"/>
    <p:sldId id="298" r:id="rId19"/>
    <p:sldId id="299" r:id="rId20"/>
    <p:sldId id="300" r:id="rId21"/>
    <p:sldId id="301" r:id="rId22"/>
    <p:sldId id="302" r:id="rId23"/>
    <p:sldId id="303" r:id="rId24"/>
    <p:sldId id="304" r:id="rId25"/>
    <p:sldId id="305" r:id="rId26"/>
    <p:sldId id="306" r:id="rId27"/>
    <p:sldId id="282" r:id="rId28"/>
    <p:sldId id="284" r:id="rId29"/>
    <p:sldId id="285" r:id="rId30"/>
    <p:sldId id="286" r:id="rId31"/>
    <p:sldId id="287" r:id="rId32"/>
    <p:sldId id="288" r:id="rId33"/>
    <p:sldId id="289" r:id="rId34"/>
    <p:sldId id="290" r:id="rId35"/>
    <p:sldId id="291" r:id="rId36"/>
    <p:sldId id="292" r:id="rId37"/>
    <p:sldId id="329" r:id="rId38"/>
    <p:sldId id="308" r:id="rId39"/>
    <p:sldId id="312" r:id="rId40"/>
    <p:sldId id="311" r:id="rId41"/>
    <p:sldId id="310" r:id="rId42"/>
    <p:sldId id="309" r:id="rId43"/>
    <p:sldId id="313" r:id="rId44"/>
    <p:sldId id="314" r:id="rId45"/>
    <p:sldId id="326" r:id="rId46"/>
    <p:sldId id="327" r:id="rId47"/>
    <p:sldId id="293" r:id="rId48"/>
    <p:sldId id="283" r:id="rId49"/>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24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24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24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CC6600"/>
    <a:srgbClr val="000000"/>
    <a:srgbClr val="FF5050"/>
    <a:srgbClr val="1984CC"/>
    <a:srgbClr val="03136A"/>
    <a:srgbClr val="35759D"/>
    <a:srgbClr val="35B19D"/>
    <a:srgbClr val="FFFF00"/>
    <a:srgbClr val="B3D3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1" autoAdjust="0"/>
    <p:restoredTop sz="95596" autoAdjust="0"/>
  </p:normalViewPr>
  <p:slideViewPr>
    <p:cSldViewPr>
      <p:cViewPr varScale="1">
        <p:scale>
          <a:sx n="70" d="100"/>
          <a:sy n="70" d="100"/>
        </p:scale>
        <p:origin x="149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es-CR"/>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s-CR"/>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s-CR" smtClean="0"/>
              <a:t>Click to edit Master text styles</a:t>
            </a:r>
          </a:p>
          <a:p>
            <a:pPr lvl="1"/>
            <a:r>
              <a:rPr lang="en-US" altLang="es-CR" smtClean="0"/>
              <a:t>Second level</a:t>
            </a:r>
          </a:p>
          <a:p>
            <a:pPr lvl="2"/>
            <a:r>
              <a:rPr lang="en-US" altLang="es-CR" smtClean="0"/>
              <a:t>Third level</a:t>
            </a:r>
          </a:p>
          <a:p>
            <a:pPr lvl="3"/>
            <a:r>
              <a:rPr lang="en-US" altLang="es-CR" smtClean="0"/>
              <a:t>Fourth level</a:t>
            </a:r>
          </a:p>
          <a:p>
            <a:pPr lvl="4"/>
            <a:r>
              <a:rPr lang="en-US" altLang="es-CR"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es-CR"/>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89D97C75-ACB3-43C1-B142-20F5103D89D1}" type="slidenum">
              <a:rPr lang="en-US" altLang="es-CR"/>
              <a:pPr/>
              <a:t>‹Nº›</a:t>
            </a:fld>
            <a:endParaRPr lang="en-US" altLang="es-CR"/>
          </a:p>
        </p:txBody>
      </p:sp>
    </p:spTree>
    <p:extLst>
      <p:ext uri="{BB962C8B-B14F-4D97-AF65-F5344CB8AC3E}">
        <p14:creationId xmlns:p14="http://schemas.microsoft.com/office/powerpoint/2010/main" val="16559869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C4F3E0-FBDA-41F0-847F-09F9517F9939}" type="slidenum">
              <a:rPr lang="en-US" altLang="es-CR"/>
              <a:pPr/>
              <a:t>1</a:t>
            </a:fld>
            <a:endParaRPr lang="en-US" altLang="es-CR"/>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s-CR" altLang="es-CR"/>
          </a:p>
        </p:txBody>
      </p:sp>
    </p:spTree>
    <p:extLst>
      <p:ext uri="{BB962C8B-B14F-4D97-AF65-F5344CB8AC3E}">
        <p14:creationId xmlns:p14="http://schemas.microsoft.com/office/powerpoint/2010/main" val="2186976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R" dirty="0"/>
          </a:p>
        </p:txBody>
      </p:sp>
      <p:sp>
        <p:nvSpPr>
          <p:cNvPr id="4" name="Marcador de número de diapositiva 3"/>
          <p:cNvSpPr>
            <a:spLocks noGrp="1"/>
          </p:cNvSpPr>
          <p:nvPr>
            <p:ph type="sldNum" sz="quarter" idx="10"/>
          </p:nvPr>
        </p:nvSpPr>
        <p:spPr/>
        <p:txBody>
          <a:bodyPr/>
          <a:lstStyle/>
          <a:p>
            <a:fld id="{89D97C75-ACB3-43C1-B142-20F5103D89D1}" type="slidenum">
              <a:rPr lang="en-US" altLang="es-CR" smtClean="0"/>
              <a:pPr/>
              <a:t>40</a:t>
            </a:fld>
            <a:endParaRPr lang="en-US" altLang="es-CR"/>
          </a:p>
        </p:txBody>
      </p:sp>
    </p:spTree>
    <p:extLst>
      <p:ext uri="{BB962C8B-B14F-4D97-AF65-F5344CB8AC3E}">
        <p14:creationId xmlns:p14="http://schemas.microsoft.com/office/powerpoint/2010/main" val="3018262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838200"/>
            <a:ext cx="7772400" cy="70485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a:defRPr sz="3600">
                <a:solidFill>
                  <a:schemeClr val="bg1"/>
                </a:solidFill>
              </a:defRPr>
            </a:lvl1pPr>
          </a:lstStyle>
          <a:p>
            <a:pPr lvl="0"/>
            <a:r>
              <a:rPr lang="es-ES" altLang="es-CR" noProof="0" smtClean="0"/>
              <a:t>Haga clic para modificar el estilo de título del patrón</a:t>
            </a:r>
            <a:endParaRPr lang="en-US" altLang="es-CR" noProof="0" smtClean="0"/>
          </a:p>
        </p:txBody>
      </p:sp>
      <p:sp>
        <p:nvSpPr>
          <p:cNvPr id="3075" name="Rectangle 3"/>
          <p:cNvSpPr>
            <a:spLocks noGrp="1" noChangeArrowheads="1"/>
          </p:cNvSpPr>
          <p:nvPr>
            <p:ph type="subTitle" idx="1"/>
          </p:nvPr>
        </p:nvSpPr>
        <p:spPr>
          <a:xfrm>
            <a:off x="685800" y="1524000"/>
            <a:ext cx="7772400" cy="685800"/>
          </a:xfrm>
          <a:extLst>
            <a:ext uri="{AF507438-7753-43E0-B8FC-AC1667EBCBE1}">
              <a14:hiddenEffects xmlns:a14="http://schemas.microsoft.com/office/drawing/2010/main">
                <a:effectLst>
                  <a:outerShdw dist="17961" dir="2700000" algn="ctr" rotWithShape="0">
                    <a:schemeClr val="bg1"/>
                  </a:outerShdw>
                </a:effectLst>
              </a14:hiddenEffects>
            </a:ext>
          </a:extLst>
        </p:spPr>
        <p:txBody>
          <a:bodyPr/>
          <a:lstStyle>
            <a:lvl1pPr marL="0" indent="0">
              <a:buFontTx/>
              <a:buNone/>
              <a:defRPr sz="2400">
                <a:solidFill>
                  <a:schemeClr val="bg1"/>
                </a:solidFill>
              </a:defRPr>
            </a:lvl1pPr>
          </a:lstStyle>
          <a:p>
            <a:pPr lvl="0"/>
            <a:r>
              <a:rPr lang="es-ES" altLang="es-CR" noProof="0" smtClean="0"/>
              <a:t>Haga clic para modificar el estilo de subtítulo del patrón</a:t>
            </a:r>
            <a:endParaRPr lang="en-US" altLang="es-CR"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extLst>
      <p:ext uri="{BB962C8B-B14F-4D97-AF65-F5344CB8AC3E}">
        <p14:creationId xmlns:p14="http://schemas.microsoft.com/office/powerpoint/2010/main" val="17730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477000" y="1844675"/>
            <a:ext cx="1828800" cy="4632325"/>
          </a:xfrm>
        </p:spPr>
        <p:txBody>
          <a:bodyPr vert="eaVert"/>
          <a:lstStyle/>
          <a:p>
            <a:r>
              <a:rPr lang="es-ES" smtClean="0"/>
              <a:t>Haga clic para modificar el estilo de título del patrón</a:t>
            </a:r>
            <a:endParaRPr lang="es-CR"/>
          </a:p>
        </p:txBody>
      </p:sp>
      <p:sp>
        <p:nvSpPr>
          <p:cNvPr id="3" name="Marcador de texto vertical 2"/>
          <p:cNvSpPr>
            <a:spLocks noGrp="1"/>
          </p:cNvSpPr>
          <p:nvPr>
            <p:ph type="body" orient="vert" idx="1"/>
          </p:nvPr>
        </p:nvSpPr>
        <p:spPr>
          <a:xfrm>
            <a:off x="990600" y="1844675"/>
            <a:ext cx="5334000" cy="46323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extLst>
      <p:ext uri="{BB962C8B-B14F-4D97-AF65-F5344CB8AC3E}">
        <p14:creationId xmlns:p14="http://schemas.microsoft.com/office/powerpoint/2010/main" val="3826770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extLst>
      <p:ext uri="{BB962C8B-B14F-4D97-AF65-F5344CB8AC3E}">
        <p14:creationId xmlns:p14="http://schemas.microsoft.com/office/powerpoint/2010/main" val="795168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623888" y="1709738"/>
            <a:ext cx="7886700" cy="2852737"/>
          </a:xfrm>
        </p:spPr>
        <p:txBody>
          <a:bodyPr anchor="b"/>
          <a:lstStyle>
            <a:lvl1pPr>
              <a:defRPr sz="6000"/>
            </a:lvl1p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s-ES" smtClean="0"/>
              <a:t>Haga clic para modificar el estilo de texto del patrón</a:t>
            </a:r>
          </a:p>
        </p:txBody>
      </p:sp>
    </p:spTree>
    <p:extLst>
      <p:ext uri="{BB962C8B-B14F-4D97-AF65-F5344CB8AC3E}">
        <p14:creationId xmlns:p14="http://schemas.microsoft.com/office/powerpoint/2010/main" val="4201390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
        <p:nvSpPr>
          <p:cNvPr id="3" name="Marcador de contenido 2"/>
          <p:cNvSpPr>
            <a:spLocks noGrp="1"/>
          </p:cNvSpPr>
          <p:nvPr>
            <p:ph sz="half" idx="1"/>
          </p:nvPr>
        </p:nvSpPr>
        <p:spPr>
          <a:xfrm>
            <a:off x="990600" y="2606675"/>
            <a:ext cx="3581400" cy="38703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contenido 3"/>
          <p:cNvSpPr>
            <a:spLocks noGrp="1"/>
          </p:cNvSpPr>
          <p:nvPr>
            <p:ph sz="half" idx="2"/>
          </p:nvPr>
        </p:nvSpPr>
        <p:spPr>
          <a:xfrm>
            <a:off x="4724400" y="2606675"/>
            <a:ext cx="3581400" cy="38703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extLst>
      <p:ext uri="{BB962C8B-B14F-4D97-AF65-F5344CB8AC3E}">
        <p14:creationId xmlns:p14="http://schemas.microsoft.com/office/powerpoint/2010/main" val="227522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630238" y="365125"/>
            <a:ext cx="7886700" cy="1325563"/>
          </a:xfrm>
        </p:spPr>
        <p:txBody>
          <a:bodyPr/>
          <a:lstStyle/>
          <a:p>
            <a:r>
              <a:rPr lang="es-ES" smtClean="0"/>
              <a:t>Haga clic para modificar el estilo de título del patrón</a:t>
            </a:r>
            <a:endParaRPr lang="es-CR"/>
          </a:p>
        </p:txBody>
      </p:sp>
      <p:sp>
        <p:nvSpPr>
          <p:cNvPr id="3" name="Marcador de texto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630238" y="2505075"/>
            <a:ext cx="386873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Marcador de texto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4629150" y="2505075"/>
            <a:ext cx="38877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Tree>
    <p:extLst>
      <p:ext uri="{BB962C8B-B14F-4D97-AF65-F5344CB8AC3E}">
        <p14:creationId xmlns:p14="http://schemas.microsoft.com/office/powerpoint/2010/main" val="311931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R"/>
          </a:p>
        </p:txBody>
      </p:sp>
    </p:spTree>
    <p:extLst>
      <p:ext uri="{BB962C8B-B14F-4D97-AF65-F5344CB8AC3E}">
        <p14:creationId xmlns:p14="http://schemas.microsoft.com/office/powerpoint/2010/main" val="4022421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614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R"/>
          </a:p>
        </p:txBody>
      </p:sp>
      <p:sp>
        <p:nvSpPr>
          <p:cNvPr id="3" name="Marcador de contenido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3319601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630238" y="457200"/>
            <a:ext cx="2949575" cy="1600200"/>
          </a:xfrm>
        </p:spPr>
        <p:txBody>
          <a:bodyPr anchor="b"/>
          <a:lstStyle>
            <a:lvl1pPr>
              <a:defRPr sz="3200"/>
            </a:lvl1pPr>
          </a:lstStyle>
          <a:p>
            <a:r>
              <a:rPr lang="es-ES" smtClean="0"/>
              <a:t>Haga clic para modificar el estilo de título del patrón</a:t>
            </a:r>
            <a:endParaRPr lang="es-CR"/>
          </a:p>
        </p:txBody>
      </p:sp>
      <p:sp>
        <p:nvSpPr>
          <p:cNvPr id="3" name="Marcador de posición de imagen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CR"/>
          </a:p>
        </p:txBody>
      </p:sp>
      <p:sp>
        <p:nvSpPr>
          <p:cNvPr id="4" name="Marcador de texto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Tree>
    <p:extLst>
      <p:ext uri="{BB962C8B-B14F-4D97-AF65-F5344CB8AC3E}">
        <p14:creationId xmlns:p14="http://schemas.microsoft.com/office/powerpoint/2010/main" val="14550502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844675"/>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CR" dirty="0" smtClean="0"/>
              <a:t>Haga clic para modificar el estilo de título del patrón</a:t>
            </a:r>
            <a:endParaRPr lang="en-US" altLang="es-CR" dirty="0" smtClean="0"/>
          </a:p>
        </p:txBody>
      </p:sp>
      <p:sp>
        <p:nvSpPr>
          <p:cNvPr id="1027" name="Rectangle 3"/>
          <p:cNvSpPr>
            <a:spLocks noGrp="1" noChangeArrowheads="1"/>
          </p:cNvSpPr>
          <p:nvPr>
            <p:ph type="body" idx="1"/>
          </p:nvPr>
        </p:nvSpPr>
        <p:spPr bwMode="auto">
          <a:xfrm>
            <a:off x="990600" y="2606675"/>
            <a:ext cx="7315200" cy="387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CR" dirty="0" smtClean="0"/>
              <a:t>Haga clic para modificar el estilo de texto del patrón</a:t>
            </a:r>
          </a:p>
          <a:p>
            <a:pPr lvl="1"/>
            <a:r>
              <a:rPr lang="es-ES" altLang="es-CR" dirty="0" smtClean="0"/>
              <a:t>Segundo nivel</a:t>
            </a:r>
          </a:p>
          <a:p>
            <a:pPr lvl="2"/>
            <a:r>
              <a:rPr lang="es-ES" altLang="es-CR" dirty="0" smtClean="0"/>
              <a:t>Tercer nivel</a:t>
            </a:r>
          </a:p>
          <a:p>
            <a:pPr lvl="3"/>
            <a:r>
              <a:rPr lang="es-ES" altLang="es-CR" dirty="0" smtClean="0"/>
              <a:t>Cuarto nivel</a:t>
            </a:r>
          </a:p>
          <a:p>
            <a:pPr lvl="4"/>
            <a:r>
              <a:rPr lang="es-ES" altLang="es-CR" dirty="0" smtClean="0"/>
              <a:t>Quinto nivel</a:t>
            </a:r>
            <a:endParaRPr lang="en-US" altLang="es-CR" dirty="0"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kern="1200">
          <a:solidFill>
            <a:schemeClr val="tx1"/>
          </a:solidFill>
          <a:latin typeface="Eras Demi ITC" panose="020B0805030504020804" pitchFamily="34" charset="0"/>
          <a:ea typeface="+mj-ea"/>
          <a:cs typeface="+mj-cs"/>
        </a:defRPr>
      </a:lvl1pPr>
      <a:lvl2pPr algn="l" rtl="0" eaLnBrk="1" fontAlgn="base" hangingPunct="1">
        <a:spcBef>
          <a:spcPct val="0"/>
        </a:spcBef>
        <a:spcAft>
          <a:spcPct val="0"/>
        </a:spcAft>
        <a:defRPr sz="4400">
          <a:solidFill>
            <a:schemeClr val="tx1"/>
          </a:solidFill>
          <a:latin typeface="Microsoft Sans Serif" panose="020B0604020202020204" pitchFamily="34" charset="0"/>
        </a:defRPr>
      </a:lvl2pPr>
      <a:lvl3pPr algn="l" rtl="0" eaLnBrk="1" fontAlgn="base" hangingPunct="1">
        <a:spcBef>
          <a:spcPct val="0"/>
        </a:spcBef>
        <a:spcAft>
          <a:spcPct val="0"/>
        </a:spcAft>
        <a:defRPr sz="4400">
          <a:solidFill>
            <a:schemeClr val="tx1"/>
          </a:solidFill>
          <a:latin typeface="Microsoft Sans Serif" panose="020B0604020202020204" pitchFamily="34" charset="0"/>
        </a:defRPr>
      </a:lvl3pPr>
      <a:lvl4pPr algn="l" rtl="0" eaLnBrk="1" fontAlgn="base" hangingPunct="1">
        <a:spcBef>
          <a:spcPct val="0"/>
        </a:spcBef>
        <a:spcAft>
          <a:spcPct val="0"/>
        </a:spcAft>
        <a:defRPr sz="4400">
          <a:solidFill>
            <a:schemeClr val="tx1"/>
          </a:solidFill>
          <a:latin typeface="Microsoft Sans Serif" panose="020B0604020202020204" pitchFamily="34" charset="0"/>
        </a:defRPr>
      </a:lvl4pPr>
      <a:lvl5pPr algn="l" rtl="0" eaLnBrk="1" fontAlgn="base" hangingPunct="1">
        <a:spcBef>
          <a:spcPct val="0"/>
        </a:spcBef>
        <a:spcAft>
          <a:spcPct val="0"/>
        </a:spcAft>
        <a:defRPr sz="4400">
          <a:solidFill>
            <a:schemeClr val="tx1"/>
          </a:solidFill>
          <a:latin typeface="Microsoft Sans Serif" panose="020B0604020202020204" pitchFamily="34" charset="0"/>
        </a:defRPr>
      </a:lvl5pPr>
      <a:lvl6pPr marL="457200" algn="l" rtl="0" eaLnBrk="1" fontAlgn="base" hangingPunct="1">
        <a:spcBef>
          <a:spcPct val="0"/>
        </a:spcBef>
        <a:spcAft>
          <a:spcPct val="0"/>
        </a:spcAft>
        <a:defRPr sz="4400">
          <a:solidFill>
            <a:schemeClr val="tx1"/>
          </a:solidFill>
          <a:latin typeface="Microsoft Sans Serif" panose="020B0604020202020204" pitchFamily="34" charset="0"/>
        </a:defRPr>
      </a:lvl6pPr>
      <a:lvl7pPr marL="914400" algn="l" rtl="0" eaLnBrk="1" fontAlgn="base" hangingPunct="1">
        <a:spcBef>
          <a:spcPct val="0"/>
        </a:spcBef>
        <a:spcAft>
          <a:spcPct val="0"/>
        </a:spcAft>
        <a:defRPr sz="4400">
          <a:solidFill>
            <a:schemeClr val="tx1"/>
          </a:solidFill>
          <a:latin typeface="Microsoft Sans Serif" panose="020B0604020202020204" pitchFamily="34" charset="0"/>
        </a:defRPr>
      </a:lvl7pPr>
      <a:lvl8pPr marL="1371600" algn="l" rtl="0" eaLnBrk="1" fontAlgn="base" hangingPunct="1">
        <a:spcBef>
          <a:spcPct val="0"/>
        </a:spcBef>
        <a:spcAft>
          <a:spcPct val="0"/>
        </a:spcAft>
        <a:defRPr sz="4400">
          <a:solidFill>
            <a:schemeClr val="tx1"/>
          </a:solidFill>
          <a:latin typeface="Microsoft Sans Serif" panose="020B0604020202020204" pitchFamily="34" charset="0"/>
        </a:defRPr>
      </a:lvl8pPr>
      <a:lvl9pPr marL="1828800" algn="l" rtl="0" eaLnBrk="1" fontAlgn="base" hangingPunct="1">
        <a:spcBef>
          <a:spcPct val="0"/>
        </a:spcBef>
        <a:spcAft>
          <a:spcPct val="0"/>
        </a:spcAft>
        <a:defRPr sz="4400">
          <a:solidFill>
            <a:schemeClr val="tx1"/>
          </a:solidFill>
          <a:latin typeface="Microsoft Sans Serif" panose="020B0604020202020204" pitchFamily="34" charset="0"/>
        </a:defRPr>
      </a:lvl9pPr>
    </p:titleStyle>
    <p:bodyStyle>
      <a:lvl1pPr marL="342900" indent="-342900" algn="l" rtl="0" eaLnBrk="1" fontAlgn="base" hangingPunct="1">
        <a:spcBef>
          <a:spcPct val="20000"/>
        </a:spcBef>
        <a:spcAft>
          <a:spcPct val="0"/>
        </a:spcAft>
        <a:buChar char="•"/>
        <a:defRPr sz="3200" kern="1200">
          <a:solidFill>
            <a:schemeClr val="tx1"/>
          </a:solidFill>
          <a:latin typeface="Eras Light ITC" panose="020B0402030504020804" pitchFamily="34" charset="0"/>
          <a:ea typeface="+mn-ea"/>
          <a:cs typeface="+mn-cs"/>
        </a:defRPr>
      </a:lvl1pPr>
      <a:lvl2pPr marL="742950" indent="-285750" algn="l" rtl="0" eaLnBrk="1" fontAlgn="base" hangingPunct="1">
        <a:spcBef>
          <a:spcPct val="20000"/>
        </a:spcBef>
        <a:spcAft>
          <a:spcPct val="0"/>
        </a:spcAft>
        <a:buChar char="–"/>
        <a:defRPr sz="2800" kern="1200">
          <a:solidFill>
            <a:schemeClr val="tx1"/>
          </a:solidFill>
          <a:latin typeface="Eras Light ITC" panose="020B0402030504020804" pitchFamily="34" charset="0"/>
          <a:ea typeface="+mn-ea"/>
          <a:cs typeface="+mn-cs"/>
        </a:defRPr>
      </a:lvl2pPr>
      <a:lvl3pPr marL="1143000" indent="-228600" algn="l" rtl="0" eaLnBrk="1" fontAlgn="base" hangingPunct="1">
        <a:spcBef>
          <a:spcPct val="20000"/>
        </a:spcBef>
        <a:spcAft>
          <a:spcPct val="0"/>
        </a:spcAft>
        <a:buChar char="•"/>
        <a:defRPr sz="2400" kern="1200">
          <a:solidFill>
            <a:schemeClr val="tx1"/>
          </a:solidFill>
          <a:latin typeface="Eras Light ITC" panose="020B0402030504020804" pitchFamily="34" charset="0"/>
          <a:ea typeface="+mn-ea"/>
          <a:cs typeface="+mn-cs"/>
        </a:defRPr>
      </a:lvl3pPr>
      <a:lvl4pPr marL="1600200" indent="-228600" algn="l" rtl="0" eaLnBrk="1" fontAlgn="base" hangingPunct="1">
        <a:spcBef>
          <a:spcPct val="20000"/>
        </a:spcBef>
        <a:spcAft>
          <a:spcPct val="0"/>
        </a:spcAft>
        <a:buChar char="–"/>
        <a:defRPr sz="2000" kern="1200">
          <a:solidFill>
            <a:schemeClr val="tx1"/>
          </a:solidFill>
          <a:latin typeface="Eras Light ITC" panose="020B0402030504020804" pitchFamily="34" charset="0"/>
          <a:ea typeface="+mn-ea"/>
          <a:cs typeface="+mn-cs"/>
        </a:defRPr>
      </a:lvl4pPr>
      <a:lvl5pPr marL="2057400" indent="-228600" algn="l" rtl="0" eaLnBrk="1" fontAlgn="base" hangingPunct="1">
        <a:spcBef>
          <a:spcPct val="20000"/>
        </a:spcBef>
        <a:spcAft>
          <a:spcPct val="0"/>
        </a:spcAft>
        <a:buChar char="»"/>
        <a:defRPr sz="2000" kern="1200">
          <a:solidFill>
            <a:schemeClr val="tx1"/>
          </a:solidFill>
          <a:latin typeface="Eras Light ITC" panose="020B04020305040208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tatic2.actualidadgadget.com/wp-content/uploads/2015/04/robots.jpg" TargetMode="External"/><Relationship Id="rId7" Type="http://schemas.openxmlformats.org/officeDocument/2006/relationships/hyperlink" Target="http://www.tcs.tifr.res.in/~ghosh/robot-offon.pdf" TargetMode="External"/><Relationship Id="rId2" Type="http://schemas.openxmlformats.org/officeDocument/2006/relationships/hyperlink" Target="http://www.areatecnologia.com/images/robotica.jpg" TargetMode="External"/><Relationship Id="rId1" Type="http://schemas.openxmlformats.org/officeDocument/2006/relationships/slideLayout" Target="../slideLayouts/slideLayout2.xml"/><Relationship Id="rId6" Type="http://schemas.openxmlformats.org/officeDocument/2006/relationships/hyperlink" Target="http://www.researchgate.net/profile/Aracely_Yandun/publication/277756099_Planeacin_y_seguimiento_de_trayectorias_para_un_robot_mvil/links/557e2cf208aeea18b777c496.pdf" TargetMode="External"/><Relationship Id="rId5" Type="http://schemas.openxmlformats.org/officeDocument/2006/relationships/hyperlink" Target="http://www.isa.cie.uva.es/~maria/trayectorias.pdf" TargetMode="External"/><Relationship Id="rId4" Type="http://schemas.openxmlformats.org/officeDocument/2006/relationships/hyperlink" Target="http://www.elai.upm.es/moodle/pluginfile.php/2637/mod_resource/content/1/Robotica%20control%20cinematico.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54074" y="620688"/>
            <a:ext cx="7678365" cy="903312"/>
          </a:xfrm>
        </p:spPr>
        <p:txBody>
          <a:bodyPr/>
          <a:lstStyle/>
          <a:p>
            <a:pPr algn="ctr"/>
            <a:r>
              <a:rPr lang="en-US" altLang="es-CR" sz="3200" dirty="0" smtClean="0"/>
              <a:t>LOCALIZACIÓN Y PLANIFICACIÓN DE TRAYECTORIAS</a:t>
            </a:r>
            <a:endParaRPr lang="en-US" altLang="es-CR" sz="3200" dirty="0"/>
          </a:p>
        </p:txBody>
      </p:sp>
      <p:sp>
        <p:nvSpPr>
          <p:cNvPr id="2051" name="Rectangle 3"/>
          <p:cNvSpPr>
            <a:spLocks noGrp="1" noChangeArrowheads="1"/>
          </p:cNvSpPr>
          <p:nvPr>
            <p:ph type="subTitle" idx="1"/>
          </p:nvPr>
        </p:nvSpPr>
        <p:spPr>
          <a:xfrm>
            <a:off x="854074" y="1844824"/>
            <a:ext cx="4648200" cy="2592288"/>
          </a:xfrm>
        </p:spPr>
        <p:txBody>
          <a:bodyPr/>
          <a:lstStyle/>
          <a:p>
            <a:r>
              <a:rPr lang="en-US" altLang="es-CR" sz="2000" dirty="0" smtClean="0"/>
              <a:t>ROBÓTICA – CI2657</a:t>
            </a:r>
          </a:p>
          <a:p>
            <a:r>
              <a:rPr lang="en-US" altLang="es-CR" sz="2000" dirty="0" err="1" smtClean="0"/>
              <a:t>Profesora</a:t>
            </a:r>
            <a:r>
              <a:rPr lang="en-US" altLang="es-CR" sz="2000" dirty="0" smtClean="0"/>
              <a:t>: </a:t>
            </a:r>
            <a:r>
              <a:rPr lang="en-US" altLang="es-CR" sz="2000" dirty="0" err="1" smtClean="0"/>
              <a:t>Kryscia</a:t>
            </a:r>
            <a:r>
              <a:rPr lang="en-US" altLang="es-CR" sz="2000" dirty="0" smtClean="0"/>
              <a:t> </a:t>
            </a:r>
            <a:r>
              <a:rPr lang="en-US" altLang="es-CR" sz="2000" dirty="0" err="1" smtClean="0"/>
              <a:t>Ramírez</a:t>
            </a:r>
            <a:endParaRPr lang="en-US" altLang="es-CR" sz="2000" dirty="0" smtClean="0"/>
          </a:p>
          <a:p>
            <a:endParaRPr lang="en-US" altLang="es-CR" sz="2000" dirty="0"/>
          </a:p>
          <a:p>
            <a:r>
              <a:rPr lang="en-US" altLang="es-CR" sz="2000" dirty="0" smtClean="0"/>
              <a:t>Douglas Castillo – B11539</a:t>
            </a:r>
          </a:p>
          <a:p>
            <a:r>
              <a:rPr lang="en-US" altLang="es-CR" sz="2000" dirty="0" smtClean="0"/>
              <a:t>Ronny Elizondo – B12320</a:t>
            </a:r>
          </a:p>
          <a:p>
            <a:r>
              <a:rPr lang="en-US" altLang="es-CR" sz="2000" dirty="0" smtClean="0"/>
              <a:t>Joan </a:t>
            </a:r>
            <a:r>
              <a:rPr lang="en-US" altLang="es-CR" sz="2000" dirty="0" err="1" smtClean="0"/>
              <a:t>Marchena</a:t>
            </a:r>
            <a:r>
              <a:rPr lang="en-US" altLang="es-CR" sz="2000" dirty="0" smtClean="0"/>
              <a:t> – B13850</a:t>
            </a:r>
          </a:p>
          <a:p>
            <a:r>
              <a:rPr lang="en-US" altLang="es-CR" sz="2000" dirty="0" err="1" smtClean="0"/>
              <a:t>Vitaly</a:t>
            </a:r>
            <a:r>
              <a:rPr lang="en-US" altLang="es-CR" sz="2000" dirty="0" smtClean="0"/>
              <a:t> </a:t>
            </a:r>
            <a:r>
              <a:rPr lang="en-US" altLang="es-CR" sz="2000" dirty="0" err="1" smtClean="0"/>
              <a:t>Mayorga</a:t>
            </a:r>
            <a:r>
              <a:rPr lang="en-US" altLang="es-CR" sz="2000" dirty="0" smtClean="0"/>
              <a:t> – B14011</a:t>
            </a:r>
          </a:p>
          <a:p>
            <a:endParaRPr lang="en-US" altLang="es-CR" sz="2000" dirty="0" smtClean="0"/>
          </a:p>
          <a:p>
            <a:endParaRPr lang="en-US" altLang="es-CR"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smtClean="0"/>
              <a:t>Movimiento Simultáneo de ejes.</a:t>
            </a:r>
            <a:endParaRPr lang="es-CR" dirty="0"/>
          </a:p>
        </p:txBody>
      </p:sp>
      <p:sp>
        <p:nvSpPr>
          <p:cNvPr id="3" name="Content Placeholder 2"/>
          <p:cNvSpPr>
            <a:spLocks noGrp="1"/>
          </p:cNvSpPr>
          <p:nvPr>
            <p:ph idx="1"/>
          </p:nvPr>
        </p:nvSpPr>
        <p:spPr>
          <a:xfrm>
            <a:off x="990600" y="2924944"/>
            <a:ext cx="7315200" cy="3552056"/>
          </a:xfrm>
        </p:spPr>
        <p:txBody>
          <a:bodyPr/>
          <a:lstStyle/>
          <a:p>
            <a:r>
              <a:rPr lang="es-CR" dirty="0"/>
              <a:t>Todos los actuadores mueven simultáneamente las articulaciones o ejes del </a:t>
            </a:r>
            <a:r>
              <a:rPr lang="es-CR" dirty="0" smtClean="0"/>
              <a:t>robot.</a:t>
            </a:r>
          </a:p>
          <a:p>
            <a:r>
              <a:rPr lang="es-CR" dirty="0"/>
              <a:t>T</a:t>
            </a:r>
            <a:r>
              <a:rPr lang="es-CR" dirty="0" smtClean="0"/>
              <a:t>odos </a:t>
            </a:r>
            <a:r>
              <a:rPr lang="es-CR" dirty="0"/>
              <a:t>empezarán en su punto inicial al mismo </a:t>
            </a:r>
            <a:r>
              <a:rPr lang="es-CR" dirty="0" smtClean="0"/>
              <a:t>tiempo.</a:t>
            </a:r>
          </a:p>
          <a:p>
            <a:r>
              <a:rPr lang="es-CR" dirty="0" smtClean="0"/>
              <a:t>Llegarán </a:t>
            </a:r>
            <a:r>
              <a:rPr lang="es-CR" dirty="0"/>
              <a:t>a su punto final en tiempos </a:t>
            </a:r>
            <a:r>
              <a:rPr lang="es-CR" dirty="0" smtClean="0"/>
              <a:t>distintos.</a:t>
            </a:r>
            <a:endParaRPr lang="es-CR" dirty="0"/>
          </a:p>
        </p:txBody>
      </p:sp>
    </p:spTree>
    <p:extLst>
      <p:ext uri="{BB962C8B-B14F-4D97-AF65-F5344CB8AC3E}">
        <p14:creationId xmlns:p14="http://schemas.microsoft.com/office/powerpoint/2010/main" val="12584594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a:t>Movimiento Simultáneo de ejes</a:t>
            </a:r>
            <a:r>
              <a:rPr lang="es-CR" dirty="0" smtClean="0"/>
              <a:t>. (cont.)</a:t>
            </a:r>
            <a:endParaRPr lang="es-CR" dirty="0"/>
          </a:p>
        </p:txBody>
      </p:sp>
      <p:sp>
        <p:nvSpPr>
          <p:cNvPr id="3" name="Content Placeholder 2"/>
          <p:cNvSpPr>
            <a:spLocks noGrp="1"/>
          </p:cNvSpPr>
          <p:nvPr>
            <p:ph idx="1"/>
          </p:nvPr>
        </p:nvSpPr>
        <p:spPr>
          <a:xfrm>
            <a:off x="971600" y="2924944"/>
            <a:ext cx="7315200" cy="3654301"/>
          </a:xfrm>
        </p:spPr>
        <p:txBody>
          <a:bodyPr/>
          <a:lstStyle/>
          <a:p>
            <a:r>
              <a:rPr lang="es-CR" dirty="0"/>
              <a:t>El tiempo total del ciclo de movimiento será igual al tiempo que tarda el último eje o articulación en llegar a su punto final. </a:t>
            </a:r>
          </a:p>
        </p:txBody>
      </p:sp>
    </p:spTree>
    <p:extLst>
      <p:ext uri="{BB962C8B-B14F-4D97-AF65-F5344CB8AC3E}">
        <p14:creationId xmlns:p14="http://schemas.microsoft.com/office/powerpoint/2010/main" val="563329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476672"/>
            <a:ext cx="7315200" cy="715963"/>
          </a:xfrm>
        </p:spPr>
        <p:txBody>
          <a:bodyPr/>
          <a:lstStyle/>
          <a:p>
            <a:pPr algn="ctr"/>
            <a:r>
              <a:rPr lang="es-CR" b="1" dirty="0">
                <a:solidFill>
                  <a:schemeClr val="bg1"/>
                </a:solidFill>
              </a:rPr>
              <a:t>Trayectorias Coordinadas</a:t>
            </a:r>
            <a:endParaRPr lang="es-CR" dirty="0">
              <a:solidFill>
                <a:schemeClr val="bg1"/>
              </a:solidFill>
            </a:endParaRPr>
          </a:p>
        </p:txBody>
      </p:sp>
      <p:sp>
        <p:nvSpPr>
          <p:cNvPr id="3" name="Content Placeholder 2"/>
          <p:cNvSpPr>
            <a:spLocks noGrp="1"/>
          </p:cNvSpPr>
          <p:nvPr>
            <p:ph idx="1"/>
          </p:nvPr>
        </p:nvSpPr>
        <p:spPr>
          <a:xfrm>
            <a:off x="971600" y="1916832"/>
            <a:ext cx="7315200" cy="4464496"/>
          </a:xfrm>
        </p:spPr>
        <p:txBody>
          <a:bodyPr/>
          <a:lstStyle/>
          <a:p>
            <a:r>
              <a:rPr lang="es-CR" dirty="0"/>
              <a:t>En trayectorias coordinadas, se puede hacer un cálculo del tiempo de duración de la articulación más lenta, de manera que se pueda hacer más lentos los al resto de los ejes, esto para que inviertan el mismo tiempo en su movimiento, acabando todos los ejes simultáneamente, es decir, de manera coordinada.</a:t>
            </a:r>
          </a:p>
        </p:txBody>
      </p:sp>
    </p:spTree>
    <p:extLst>
      <p:ext uri="{BB962C8B-B14F-4D97-AF65-F5344CB8AC3E}">
        <p14:creationId xmlns:p14="http://schemas.microsoft.com/office/powerpoint/2010/main" val="33082263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620688"/>
            <a:ext cx="7315200" cy="715963"/>
          </a:xfrm>
        </p:spPr>
        <p:txBody>
          <a:bodyPr/>
          <a:lstStyle/>
          <a:p>
            <a:pPr algn="ctr"/>
            <a:r>
              <a:rPr lang="es-CR" b="1" dirty="0">
                <a:solidFill>
                  <a:schemeClr val="bg1"/>
                </a:solidFill>
              </a:rPr>
              <a:t>Trayectorias Continuas</a:t>
            </a:r>
            <a:endParaRPr lang="es-CR" dirty="0">
              <a:solidFill>
                <a:schemeClr val="bg1"/>
              </a:solidFill>
            </a:endParaRPr>
          </a:p>
        </p:txBody>
      </p:sp>
      <p:sp>
        <p:nvSpPr>
          <p:cNvPr id="3" name="Content Placeholder 2"/>
          <p:cNvSpPr>
            <a:spLocks noGrp="1"/>
          </p:cNvSpPr>
          <p:nvPr>
            <p:ph idx="1"/>
          </p:nvPr>
        </p:nvSpPr>
        <p:spPr>
          <a:xfrm>
            <a:off x="990600" y="1700809"/>
            <a:ext cx="7315200" cy="4776192"/>
          </a:xfrm>
        </p:spPr>
        <p:txBody>
          <a:bodyPr/>
          <a:lstStyle/>
          <a:p>
            <a:r>
              <a:rPr lang="es-CR" dirty="0"/>
              <a:t>C</a:t>
            </a:r>
            <a:r>
              <a:rPr lang="es-CR" dirty="0" smtClean="0"/>
              <a:t>asos </a:t>
            </a:r>
            <a:r>
              <a:rPr lang="es-CR" dirty="0"/>
              <a:t>que se pretende que la trayectoria que sigue el extremo del robot sea conocida por el </a:t>
            </a:r>
            <a:r>
              <a:rPr lang="es-CR" dirty="0" smtClean="0"/>
              <a:t>usuario</a:t>
            </a:r>
            <a:r>
              <a:rPr lang="es-CR" dirty="0"/>
              <a:t>.</a:t>
            </a:r>
            <a:r>
              <a:rPr lang="es-CR" dirty="0" smtClean="0"/>
              <a:t> </a:t>
            </a:r>
          </a:p>
          <a:p>
            <a:r>
              <a:rPr lang="es-CR" dirty="0"/>
              <a:t>E</a:t>
            </a:r>
            <a:r>
              <a:rPr lang="es-CR" dirty="0" smtClean="0"/>
              <a:t>s </a:t>
            </a:r>
            <a:r>
              <a:rPr lang="es-CR" dirty="0"/>
              <a:t>necesario hacer un cálculo previo del movimiento de las </a:t>
            </a:r>
            <a:r>
              <a:rPr lang="es-CR" dirty="0" smtClean="0"/>
              <a:t>articulaciones.</a:t>
            </a:r>
          </a:p>
          <a:p>
            <a:r>
              <a:rPr lang="es-CR" dirty="0" smtClean="0"/>
              <a:t>El camino se </a:t>
            </a:r>
            <a:r>
              <a:rPr lang="es-CR" dirty="0"/>
              <a:t>fija explícitamente en coordenadas </a:t>
            </a:r>
            <a:r>
              <a:rPr lang="es-CR" dirty="0" smtClean="0"/>
              <a:t>cartesianas.</a:t>
            </a:r>
            <a:endParaRPr lang="es-CR" dirty="0"/>
          </a:p>
        </p:txBody>
      </p:sp>
    </p:spTree>
    <p:extLst>
      <p:ext uri="{BB962C8B-B14F-4D97-AF65-F5344CB8AC3E}">
        <p14:creationId xmlns:p14="http://schemas.microsoft.com/office/powerpoint/2010/main" val="1879947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smtClean="0"/>
              <a:t>Interpolación de trayectorias</a:t>
            </a:r>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99259" y="3068960"/>
            <a:ext cx="2897882" cy="3194016"/>
          </a:xfrm>
          <a:prstGeom prst="rect">
            <a:avLst/>
          </a:prstGeom>
        </p:spPr>
      </p:pic>
      <p:sp>
        <p:nvSpPr>
          <p:cNvPr id="5" name="Rectángulo 4"/>
          <p:cNvSpPr/>
          <p:nvPr/>
        </p:nvSpPr>
        <p:spPr>
          <a:xfrm>
            <a:off x="3806005" y="6275286"/>
            <a:ext cx="1848583" cy="276999"/>
          </a:xfrm>
          <a:prstGeom prst="rect">
            <a:avLst/>
          </a:prstGeom>
        </p:spPr>
        <p:txBody>
          <a:bodyPr wrap="none">
            <a:spAutoFit/>
          </a:bodyPr>
          <a:lstStyle/>
          <a:p>
            <a:r>
              <a:rPr lang="es-CR" sz="1200" b="1" dirty="0">
                <a:latin typeface="Eras Light ITC" panose="020B0402030504020804" pitchFamily="34" charset="0"/>
              </a:rPr>
              <a:t>Figura </a:t>
            </a:r>
            <a:r>
              <a:rPr lang="es-CR" sz="1200" b="1" dirty="0" smtClean="0">
                <a:latin typeface="Eras Light ITC" panose="020B0402030504020804" pitchFamily="34" charset="0"/>
              </a:rPr>
              <a:t>2: robot móvil 2 [2]</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24862064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Importancia</a:t>
            </a:r>
            <a:endParaRPr lang="en-US" dirty="0"/>
          </a:p>
        </p:txBody>
      </p:sp>
      <p:sp>
        <p:nvSpPr>
          <p:cNvPr id="3" name="Marcador de contenido 2"/>
          <p:cNvSpPr>
            <a:spLocks noGrp="1"/>
          </p:cNvSpPr>
          <p:nvPr>
            <p:ph idx="1"/>
          </p:nvPr>
        </p:nvSpPr>
        <p:spPr/>
        <p:txBody>
          <a:bodyPr/>
          <a:lstStyle/>
          <a:p>
            <a:r>
              <a:rPr lang="es-CR" dirty="0" smtClean="0"/>
              <a:t>Necesario para que el robot asegure el punto final y su trayectoria.</a:t>
            </a:r>
          </a:p>
          <a:p>
            <a:r>
              <a:rPr lang="es-CR" dirty="0" smtClean="0"/>
              <a:t>Pasar por puntos deseados con velocidades y aceleraciones aceptables.</a:t>
            </a:r>
          </a:p>
        </p:txBody>
      </p:sp>
    </p:spTree>
    <p:extLst>
      <p:ext uri="{BB962C8B-B14F-4D97-AF65-F5344CB8AC3E}">
        <p14:creationId xmlns:p14="http://schemas.microsoft.com/office/powerpoint/2010/main" val="3827889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Tipos de interpolación</a:t>
            </a:r>
            <a:endParaRPr lang="en-US" dirty="0"/>
          </a:p>
        </p:txBody>
      </p:sp>
      <p:sp>
        <p:nvSpPr>
          <p:cNvPr id="3" name="Marcador de contenido 2"/>
          <p:cNvSpPr>
            <a:spLocks noGrp="1"/>
          </p:cNvSpPr>
          <p:nvPr>
            <p:ph idx="1"/>
          </p:nvPr>
        </p:nvSpPr>
        <p:spPr/>
        <p:txBody>
          <a:bodyPr/>
          <a:lstStyle/>
          <a:p>
            <a:r>
              <a:rPr lang="es-CR" dirty="0" smtClean="0"/>
              <a:t>Los 3 tipos más importantes y utilizados son:</a:t>
            </a:r>
          </a:p>
          <a:p>
            <a:pPr lvl="1"/>
            <a:r>
              <a:rPr lang="es-CR" dirty="0" smtClean="0"/>
              <a:t>Lineal</a:t>
            </a:r>
          </a:p>
          <a:p>
            <a:pPr lvl="1"/>
            <a:r>
              <a:rPr lang="es-CR" dirty="0" smtClean="0"/>
              <a:t>Cúbico</a:t>
            </a:r>
          </a:p>
          <a:p>
            <a:pPr lvl="1"/>
            <a:r>
              <a:rPr lang="es-CR" dirty="0" smtClean="0"/>
              <a:t>Tramos</a:t>
            </a:r>
            <a:endParaRPr lang="en-US" dirty="0"/>
          </a:p>
        </p:txBody>
      </p:sp>
    </p:spTree>
    <p:extLst>
      <p:ext uri="{BB962C8B-B14F-4D97-AF65-F5344CB8AC3E}">
        <p14:creationId xmlns:p14="http://schemas.microsoft.com/office/powerpoint/2010/main" val="15815003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I-Interpolación lineal (1)</a:t>
            </a:r>
            <a:endParaRPr lang="en-US" dirty="0"/>
          </a:p>
        </p:txBody>
      </p:sp>
      <p:sp>
        <p:nvSpPr>
          <p:cNvPr id="3" name="Marcador de contenido 2"/>
          <p:cNvSpPr>
            <a:spLocks noGrp="1"/>
          </p:cNvSpPr>
          <p:nvPr>
            <p:ph idx="1"/>
          </p:nvPr>
        </p:nvSpPr>
        <p:spPr/>
        <p:txBody>
          <a:bodyPr/>
          <a:lstStyle/>
          <a:p>
            <a:r>
              <a:rPr lang="es-ES" dirty="0" smtClean="0"/>
              <a:t>Consiste </a:t>
            </a:r>
            <a:r>
              <a:rPr lang="es-ES" dirty="0"/>
              <a:t>en mantener constante la velocidad de movimiento cada 2 valores sucesivos (qi-1 , </a:t>
            </a:r>
            <a:r>
              <a:rPr lang="es-ES" dirty="0" err="1"/>
              <a:t>qi</a:t>
            </a:r>
            <a:r>
              <a:rPr lang="es-ES" dirty="0"/>
              <a:t> ) de la articulación. </a:t>
            </a:r>
          </a:p>
          <a:p>
            <a:pPr marL="0" indent="0">
              <a:buNone/>
            </a:pPr>
            <a:r>
              <a:rPr lang="es-ES" b="1" dirty="0" smtClean="0"/>
              <a:t>Problema:</a:t>
            </a:r>
          </a:p>
          <a:p>
            <a:r>
              <a:rPr lang="es-ES" dirty="0"/>
              <a:t>L</a:t>
            </a:r>
            <a:r>
              <a:rPr lang="es-ES" dirty="0" smtClean="0"/>
              <a:t>a </a:t>
            </a:r>
            <a:r>
              <a:rPr lang="es-ES" dirty="0"/>
              <a:t>velocidad cambia bruscamente y la aceleración es </a:t>
            </a:r>
            <a:r>
              <a:rPr lang="es-ES" dirty="0" smtClean="0"/>
              <a:t>infinita.</a:t>
            </a:r>
            <a:r>
              <a:rPr lang="es-ES" dirty="0"/>
              <a:t/>
            </a:r>
            <a:br>
              <a:rPr lang="es-ES" dirty="0"/>
            </a:br>
            <a:endParaRPr lang="en-US" dirty="0"/>
          </a:p>
        </p:txBody>
      </p:sp>
    </p:spTree>
    <p:extLst>
      <p:ext uri="{BB962C8B-B14F-4D97-AF65-F5344CB8AC3E}">
        <p14:creationId xmlns:p14="http://schemas.microsoft.com/office/powerpoint/2010/main" val="318195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I-Interpolación lineal </a:t>
            </a:r>
            <a:r>
              <a:rPr lang="es-CR" dirty="0" smtClean="0"/>
              <a:t>(2)</a:t>
            </a:r>
            <a:endParaRPr lang="en-US"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5005" y="2994411"/>
            <a:ext cx="5106389" cy="2993400"/>
          </a:xfrm>
        </p:spPr>
      </p:pic>
      <p:sp>
        <p:nvSpPr>
          <p:cNvPr id="5" name="Rectángulo 4"/>
          <p:cNvSpPr/>
          <p:nvPr/>
        </p:nvSpPr>
        <p:spPr>
          <a:xfrm>
            <a:off x="3227989" y="6007960"/>
            <a:ext cx="3139001" cy="276999"/>
          </a:xfrm>
          <a:prstGeom prst="rect">
            <a:avLst/>
          </a:prstGeom>
        </p:spPr>
        <p:txBody>
          <a:bodyPr wrap="none">
            <a:spAutoFit/>
          </a:bodyPr>
          <a:lstStyle/>
          <a:p>
            <a:r>
              <a:rPr lang="es-CR" sz="1200" b="1" dirty="0">
                <a:latin typeface="Eras Light ITC" panose="020B0402030504020804" pitchFamily="34" charset="0"/>
              </a:rPr>
              <a:t>Figura </a:t>
            </a:r>
            <a:r>
              <a:rPr lang="es-CR" sz="1200" b="1" dirty="0" smtClean="0">
                <a:latin typeface="Eras Light ITC" panose="020B0402030504020804" pitchFamily="34" charset="0"/>
              </a:rPr>
              <a:t>3: Ecuación de la interpolación lineal[4]</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419734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I-Interpolación lineal </a:t>
            </a:r>
            <a:r>
              <a:rPr lang="es-CR" dirty="0" smtClean="0"/>
              <a:t>(3)</a:t>
            </a:r>
            <a:endParaRPr lang="en-US" dirty="0"/>
          </a:p>
        </p:txBody>
      </p:sp>
      <p:sp>
        <p:nvSpPr>
          <p:cNvPr id="3" name="Marcador de contenido 2"/>
          <p:cNvSpPr>
            <a:spLocks noGrp="1"/>
          </p:cNvSpPr>
          <p:nvPr>
            <p:ph idx="1"/>
          </p:nvPr>
        </p:nvSpPr>
        <p:spPr/>
        <p:txBody>
          <a:bodyPr/>
          <a:lstStyle/>
          <a:p>
            <a:pPr marL="0" indent="0">
              <a:buNone/>
            </a:pPr>
            <a:r>
              <a:rPr lang="es-CR" dirty="0" smtClean="0"/>
              <a:t>Criterios para obtener una velocidad constante:</a:t>
            </a:r>
          </a:p>
          <a:p>
            <a:r>
              <a:rPr lang="es-ES" dirty="0" smtClean="0"/>
              <a:t>Alcanzar </a:t>
            </a:r>
            <a:r>
              <a:rPr lang="es-ES" dirty="0"/>
              <a:t>el punto de destino en el menor tiempo </a:t>
            </a:r>
            <a:r>
              <a:rPr lang="es-ES" dirty="0" smtClean="0"/>
              <a:t>posible.</a:t>
            </a:r>
          </a:p>
          <a:p>
            <a:r>
              <a:rPr lang="es-ES" dirty="0"/>
              <a:t>Ajustando los instantes de </a:t>
            </a:r>
            <a:r>
              <a:rPr lang="es-ES" dirty="0" smtClean="0"/>
              <a:t>paso.</a:t>
            </a:r>
          </a:p>
          <a:p>
            <a:r>
              <a:rPr lang="es-ES" dirty="0" smtClean="0"/>
              <a:t>Seleccionar </a:t>
            </a:r>
            <a:r>
              <a:rPr lang="es-ES" dirty="0"/>
              <a:t>los tiempos a partir de las especificaciones </a:t>
            </a:r>
            <a:r>
              <a:rPr lang="es-ES" dirty="0" smtClean="0"/>
              <a:t>dadas.</a:t>
            </a:r>
            <a:r>
              <a:rPr lang="es-ES" dirty="0"/>
              <a:t> </a:t>
            </a:r>
            <a:endParaRPr lang="en-US" dirty="0"/>
          </a:p>
        </p:txBody>
      </p:sp>
    </p:spTree>
    <p:extLst>
      <p:ext uri="{BB962C8B-B14F-4D97-AF65-F5344CB8AC3E}">
        <p14:creationId xmlns:p14="http://schemas.microsoft.com/office/powerpoint/2010/main" val="3319644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smtClean="0"/>
              <a:t>AGENDA</a:t>
            </a:r>
            <a:endParaRPr lang="es-CR" dirty="0"/>
          </a:p>
        </p:txBody>
      </p:sp>
      <p:sp>
        <p:nvSpPr>
          <p:cNvPr id="3" name="Marcador de contenido 2"/>
          <p:cNvSpPr>
            <a:spLocks noGrp="1"/>
          </p:cNvSpPr>
          <p:nvPr>
            <p:ph idx="1"/>
          </p:nvPr>
        </p:nvSpPr>
        <p:spPr/>
        <p:txBody>
          <a:bodyPr/>
          <a:lstStyle/>
          <a:p>
            <a:r>
              <a:rPr lang="es-CR" dirty="0" smtClean="0"/>
              <a:t>Introducción</a:t>
            </a:r>
          </a:p>
          <a:p>
            <a:r>
              <a:rPr lang="es-CR" dirty="0" smtClean="0"/>
              <a:t>Tipos de trayectorias</a:t>
            </a:r>
          </a:p>
          <a:p>
            <a:r>
              <a:rPr lang="es-CR" dirty="0" smtClean="0"/>
              <a:t>Interpolación de trayectorias</a:t>
            </a:r>
          </a:p>
          <a:p>
            <a:r>
              <a:rPr lang="es-CR" dirty="0" smtClean="0"/>
              <a:t>Métodos de planificación de trayectorias</a:t>
            </a:r>
          </a:p>
          <a:p>
            <a:r>
              <a:rPr lang="es-CR" dirty="0" smtClean="0"/>
              <a:t>Generación de caminos</a:t>
            </a:r>
          </a:p>
          <a:p>
            <a:r>
              <a:rPr lang="es-CR" dirty="0" smtClean="0"/>
              <a:t>Conclusiones</a:t>
            </a:r>
          </a:p>
          <a:p>
            <a:endParaRPr lang="es-CR" dirty="0" smtClean="0"/>
          </a:p>
          <a:p>
            <a:endParaRPr lang="es-CR" dirty="0" smtClean="0"/>
          </a:p>
          <a:p>
            <a:endParaRPr lang="es-CR" dirty="0"/>
          </a:p>
        </p:txBody>
      </p:sp>
    </p:spTree>
    <p:extLst>
      <p:ext uri="{BB962C8B-B14F-4D97-AF65-F5344CB8AC3E}">
        <p14:creationId xmlns:p14="http://schemas.microsoft.com/office/powerpoint/2010/main" val="990289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smtClean="0"/>
              <a:t>II-Interpolación cúbica (1)</a:t>
            </a:r>
            <a:endParaRPr lang="en-US" dirty="0"/>
          </a:p>
        </p:txBody>
      </p:sp>
      <p:sp>
        <p:nvSpPr>
          <p:cNvPr id="3" name="Marcador de contenido 2"/>
          <p:cNvSpPr>
            <a:spLocks noGrp="1"/>
          </p:cNvSpPr>
          <p:nvPr>
            <p:ph idx="1"/>
          </p:nvPr>
        </p:nvSpPr>
        <p:spPr/>
        <p:txBody>
          <a:bodyPr/>
          <a:lstStyle/>
          <a:p>
            <a:r>
              <a:rPr lang="es-ES" dirty="0" smtClean="0"/>
              <a:t>Trata de asegurar </a:t>
            </a:r>
            <a:r>
              <a:rPr lang="es-ES" dirty="0"/>
              <a:t>que la trayectoria que une a ambos puntos por los que tiene que pasar la </a:t>
            </a:r>
            <a:r>
              <a:rPr lang="es-ES" dirty="0" smtClean="0"/>
              <a:t>articulación, </a:t>
            </a:r>
            <a:r>
              <a:rPr lang="es-ES" dirty="0"/>
              <a:t>tenga </a:t>
            </a:r>
            <a:r>
              <a:rPr lang="es-ES" dirty="0" smtClean="0"/>
              <a:t>una velocidad constante. </a:t>
            </a:r>
          </a:p>
          <a:p>
            <a:r>
              <a:rPr lang="es-ES" dirty="0" err="1" smtClean="0"/>
              <a:t>Splines</a:t>
            </a:r>
            <a:r>
              <a:rPr lang="es-ES" dirty="0" smtClean="0"/>
              <a:t>.</a:t>
            </a:r>
            <a:endParaRPr lang="es-ES" dirty="0"/>
          </a:p>
          <a:p>
            <a:pPr marL="0" indent="0">
              <a:buNone/>
            </a:pPr>
            <a:r>
              <a:rPr lang="es-ES" dirty="0"/>
              <a:t/>
            </a:r>
            <a:br>
              <a:rPr lang="es-ES" dirty="0"/>
            </a:br>
            <a:endParaRPr lang="en-US" dirty="0"/>
          </a:p>
        </p:txBody>
      </p:sp>
    </p:spTree>
    <p:extLst>
      <p:ext uri="{BB962C8B-B14F-4D97-AF65-F5344CB8AC3E}">
        <p14:creationId xmlns:p14="http://schemas.microsoft.com/office/powerpoint/2010/main" val="99500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dirty="0"/>
              <a:t>II-Interpolación cúbica </a:t>
            </a:r>
            <a:r>
              <a:rPr lang="es-CR" dirty="0" smtClean="0"/>
              <a:t>(2)</a:t>
            </a:r>
            <a:endParaRPr lang="en-US" dirty="0"/>
          </a:p>
        </p:txBody>
      </p:sp>
      <p:sp>
        <p:nvSpPr>
          <p:cNvPr id="4" name="Rectangle 1"/>
          <p:cNvSpPr>
            <a:spLocks noGrp="1" noChangeArrowheads="1"/>
          </p:cNvSpPr>
          <p:nvPr>
            <p:ph idx="1"/>
          </p:nvPr>
        </p:nvSpPr>
        <p:spPr bwMode="auto">
          <a:xfrm>
            <a:off x="670187" y="2895233"/>
            <a:ext cx="7956024" cy="329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lvl="0" indent="0" algn="just">
              <a:spcBef>
                <a:spcPct val="0"/>
              </a:spcBef>
              <a:buNone/>
            </a:pPr>
            <a:r>
              <a:rPr lang="es-ES" sz="2000" dirty="0">
                <a:latin typeface="Eras Light ITC" panose="020B0402030504020804" pitchFamily="34" charset="0"/>
              </a:rPr>
              <a:t>E</a:t>
            </a:r>
            <a:r>
              <a:rPr lang="es-ES" sz="2000" dirty="0" smtClean="0">
                <a:latin typeface="Eras Light ITC" panose="020B0402030504020804" pitchFamily="34" charset="0"/>
              </a:rPr>
              <a:t>xpresión </a:t>
            </a:r>
            <a:r>
              <a:rPr lang="es-ES" sz="2000" dirty="0">
                <a:latin typeface="Eras Light ITC" panose="020B0402030504020804" pitchFamily="34" charset="0"/>
              </a:rPr>
              <a:t>de la trayectoria que une dos puntos adyacentes (qi-1 , </a:t>
            </a:r>
            <a:r>
              <a:rPr lang="es-ES" sz="2000" dirty="0" err="1">
                <a:latin typeface="Eras Light ITC" panose="020B0402030504020804" pitchFamily="34" charset="0"/>
              </a:rPr>
              <a:t>qi</a:t>
            </a:r>
            <a:r>
              <a:rPr lang="es-ES" sz="2000" dirty="0" smtClean="0">
                <a:latin typeface="Eras Light ITC" panose="020B0402030504020804" pitchFamily="34" charset="0"/>
              </a:rPr>
              <a:t>):</a:t>
            </a:r>
          </a:p>
          <a:p>
            <a:pPr marL="0" lvl="0" indent="0" algn="just">
              <a:spcBef>
                <a:spcPct val="0"/>
              </a:spcBef>
              <a:buNone/>
            </a:pPr>
            <a:endParaRPr kumimoji="0" lang="fr-FR" altLang="en-US" sz="20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Q (t) = a + b(t – 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i-1</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 + c(t-t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i-1</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2</a:t>
            </a:r>
            <a:r>
              <a:rPr kumimoji="0" lang="fr-FR" altLang="en-US" sz="2800" b="0" i="0" u="none" strike="noStrike" cap="none" normalizeH="0" dirty="0" smtClean="0">
                <a:ln>
                  <a:noFill/>
                </a:ln>
                <a:solidFill>
                  <a:srgbClr val="000000"/>
                </a:solidFill>
                <a:effectLst/>
                <a:latin typeface="Eras Light ITC" panose="020B0402030504020804" pitchFamily="34" charset="0"/>
                <a:cs typeface="Times New Roman" panose="02020603050405020304" pitchFamily="18" charset="0"/>
              </a:rPr>
              <a:t> +</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  </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d(t - 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i-1</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3              </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i-1</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&lt; t&lt;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 </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a:t>
            </a:r>
            <a:endParaRPr kumimoji="0" lang="fr-FR" altLang="en-US" sz="2800" b="0" i="0" u="none" strike="noStrike" cap="none" normalizeH="0" baseline="0" dirty="0" smtClean="0">
              <a:ln>
                <a:noFill/>
              </a:ln>
              <a:solidFill>
                <a:schemeClr val="tx1"/>
              </a:solidFill>
              <a:effectLst/>
              <a:latin typeface="Eras Light ITC" panose="020B04020305040208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a = q </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i- 1</a:t>
            </a:r>
            <a:endParaRPr kumimoji="0" lang="fr-FR" altLang="en-US" sz="2800" b="0" i="0" u="none" strike="noStrike" cap="none" normalizeH="0" baseline="0" dirty="0" smtClean="0">
              <a:ln>
                <a:noFill/>
              </a:ln>
              <a:solidFill>
                <a:schemeClr val="tx1"/>
              </a:solidFill>
              <a:effectLst/>
              <a:latin typeface="Eras Light ITC" panose="020B04020305040208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b = q </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i-1</a:t>
            </a:r>
            <a:endParaRPr kumimoji="0" lang="fr-FR" altLang="en-US" sz="2800" b="0" i="0" u="none" strike="noStrike" cap="none" normalizeH="0" baseline="0" dirty="0" smtClean="0">
              <a:ln>
                <a:noFill/>
              </a:ln>
              <a:solidFill>
                <a:schemeClr val="tx1"/>
              </a:solidFill>
              <a:effectLst/>
              <a:latin typeface="Eras Light ITC" panose="020B04020305040208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c = (3 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2</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)/(qi -qi-1) – (2/ 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2</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 (qi-1) –( 1 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2  </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a:t>
            </a:r>
            <a:endParaRPr kumimoji="0" lang="fr-FR" altLang="en-US" sz="2800" b="0" i="0" u="none" strike="noStrike" cap="none" normalizeH="0" baseline="0" dirty="0" smtClean="0">
              <a:ln>
                <a:noFill/>
              </a:ln>
              <a:solidFill>
                <a:schemeClr val="tx1"/>
              </a:solidFill>
              <a:effectLst/>
              <a:latin typeface="Eras Light ITC" panose="020B04020305040208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d = - (2/ 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3</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)(q</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 </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 q</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i-1</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 +</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 </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 (1/ T</a:t>
            </a:r>
            <a:r>
              <a:rPr kumimoji="0" lang="fr-FR"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2</a:t>
            </a:r>
            <a:r>
              <a:rPr kumimoji="0" lang="fr-FR"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)(qi-1 + qi)</a:t>
            </a:r>
            <a:endParaRPr kumimoji="0" lang="fr-FR" altLang="en-US" sz="2800" b="0" i="0" u="none" strike="noStrike" cap="none" normalizeH="0" baseline="0" dirty="0" smtClean="0">
              <a:ln>
                <a:noFill/>
              </a:ln>
              <a:solidFill>
                <a:schemeClr val="tx1"/>
              </a:solidFill>
              <a:effectLst/>
              <a:latin typeface="Eras Light ITC" panose="020B04020305040208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CL"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T =  t</a:t>
            </a:r>
            <a:r>
              <a:rPr kumimoji="0" lang="es-CL"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a:t>
            </a:r>
            <a:r>
              <a:rPr kumimoji="0" lang="es-CL" altLang="en-US" sz="2800" b="0" i="0" u="none" strike="noStrike" cap="none" normalizeH="0" baseline="0" dirty="0" smtClean="0">
                <a:ln>
                  <a:noFill/>
                </a:ln>
                <a:solidFill>
                  <a:srgbClr val="000000"/>
                </a:solidFill>
                <a:effectLst/>
                <a:latin typeface="Eras Light ITC" panose="020B0402030504020804" pitchFamily="34" charset="0"/>
                <a:cs typeface="Times New Roman" panose="02020603050405020304" pitchFamily="18" charset="0"/>
              </a:rPr>
              <a:t> – t </a:t>
            </a:r>
            <a:r>
              <a:rPr kumimoji="0" lang="es-CL" altLang="en-US" sz="2800" b="0" i="0" u="none" strike="noStrike" cap="none" normalizeH="0" baseline="30000" dirty="0" smtClean="0">
                <a:ln>
                  <a:noFill/>
                </a:ln>
                <a:solidFill>
                  <a:srgbClr val="000000"/>
                </a:solidFill>
                <a:effectLst/>
                <a:latin typeface="Eras Light ITC" panose="020B0402030504020804" pitchFamily="34" charset="0"/>
                <a:cs typeface="Times New Roman" panose="02020603050405020304" pitchFamily="18" charset="0"/>
              </a:rPr>
              <a:t>i-1</a:t>
            </a:r>
            <a:endParaRPr kumimoji="0" lang="es-CL" altLang="en-US" sz="2800" b="0" i="0" u="none" strike="noStrike" cap="none" normalizeH="0" baseline="0" dirty="0" smtClean="0">
              <a:ln>
                <a:noFill/>
              </a:ln>
              <a:solidFill>
                <a:schemeClr val="tx1"/>
              </a:solidFill>
              <a:effectLst/>
              <a:latin typeface="Eras Light ITC" panose="020B0402030504020804" pitchFamily="34" charset="0"/>
            </a:endParaRPr>
          </a:p>
        </p:txBody>
      </p:sp>
    </p:spTree>
    <p:extLst>
      <p:ext uri="{BB962C8B-B14F-4D97-AF65-F5344CB8AC3E}">
        <p14:creationId xmlns:p14="http://schemas.microsoft.com/office/powerpoint/2010/main" val="1785810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z="3600" dirty="0" smtClean="0"/>
              <a:t>III-Interpolación por tramos (1)</a:t>
            </a:r>
            <a:endParaRPr lang="en-US" sz="3600" dirty="0"/>
          </a:p>
        </p:txBody>
      </p:sp>
      <mc:AlternateContent xmlns:mc="http://schemas.openxmlformats.org/markup-compatibility/2006" xmlns:a14="http://schemas.microsoft.com/office/drawing/2010/main">
        <mc:Choice Requires="a14">
          <p:sp>
            <p:nvSpPr>
              <p:cNvPr id="3" name="Marcador de contenido 2"/>
              <p:cNvSpPr>
                <a:spLocks noGrp="1"/>
              </p:cNvSpPr>
              <p:nvPr>
                <p:ph idx="1"/>
              </p:nvPr>
            </p:nvSpPr>
            <p:spPr/>
            <p:txBody>
              <a:bodyPr/>
              <a:lstStyle/>
              <a:p>
                <a:r>
                  <a:rPr lang="es-CR" dirty="0" smtClean="0"/>
                  <a:t>Descomponer el tramo en 3 tramos consecutivos que unen 2 puntos </a:t>
                </a:r>
                <a14:m>
                  <m:oMath xmlns:m="http://schemas.openxmlformats.org/officeDocument/2006/math">
                    <m:sSub>
                      <m:sSubPr>
                        <m:ctrlPr>
                          <a:rPr lang="es-CR" i="1" smtClean="0">
                            <a:latin typeface="Cambria Math" panose="02040503050406030204" pitchFamily="18" charset="0"/>
                          </a:rPr>
                        </m:ctrlPr>
                      </m:sSubPr>
                      <m:e>
                        <m:r>
                          <a:rPr lang="es-CR" b="0" i="1" smtClean="0">
                            <a:latin typeface="Cambria Math" panose="02040503050406030204" pitchFamily="18" charset="0"/>
                          </a:rPr>
                          <m:t>𝑞</m:t>
                        </m:r>
                      </m:e>
                      <m:sub>
                        <m:r>
                          <a:rPr lang="es-CR" b="0" i="1" smtClean="0">
                            <a:latin typeface="Cambria Math" panose="02040503050406030204" pitchFamily="18" charset="0"/>
                          </a:rPr>
                          <m:t>0</m:t>
                        </m:r>
                      </m:sub>
                    </m:sSub>
                    <m:r>
                      <a:rPr lang="es-CR" b="0" i="1" smtClean="0">
                        <a:latin typeface="Cambria Math" panose="02040503050406030204" pitchFamily="18" charset="0"/>
                      </a:rPr>
                      <m:t> </m:t>
                    </m:r>
                  </m:oMath>
                </a14:m>
                <a:r>
                  <a:rPr lang="en-US" dirty="0" smtClean="0"/>
                  <a:t>y </a:t>
                </a:r>
                <a14:m>
                  <m:oMath xmlns:m="http://schemas.openxmlformats.org/officeDocument/2006/math">
                    <m:sSub>
                      <m:sSubPr>
                        <m:ctrlPr>
                          <a:rPr lang="en-US" i="1" smtClean="0">
                            <a:latin typeface="Cambria Math" panose="02040503050406030204" pitchFamily="18" charset="0"/>
                          </a:rPr>
                        </m:ctrlPr>
                      </m:sSubPr>
                      <m:e>
                        <m:r>
                          <a:rPr lang="es-CR" b="0" i="1" smtClean="0">
                            <a:latin typeface="Cambria Math" panose="02040503050406030204" pitchFamily="18" charset="0"/>
                          </a:rPr>
                          <m:t>𝑞</m:t>
                        </m:r>
                      </m:e>
                      <m:sub>
                        <m:r>
                          <a:rPr lang="es-CR" b="0" i="1" smtClean="0">
                            <a:latin typeface="Cambria Math" panose="02040503050406030204" pitchFamily="18" charset="0"/>
                          </a:rPr>
                          <m:t>1</m:t>
                        </m:r>
                      </m:sub>
                    </m:sSub>
                  </m:oMath>
                </a14:m>
                <a:endParaRPr lang="es-CR" dirty="0" smtClean="0"/>
              </a:p>
              <a:p>
                <a:r>
                  <a:rPr lang="es-CR" dirty="0" smtClean="0"/>
                  <a:t>Tramo central con velocidad constante.</a:t>
                </a:r>
                <a:endParaRPr lang="en-US" dirty="0"/>
              </a:p>
            </p:txBody>
          </p:sp>
        </mc:Choice>
        <mc:Fallback xmlns="">
          <p:sp>
            <p:nvSpPr>
              <p:cNvPr id="3" name="Marcador de contenido 2"/>
              <p:cNvSpPr>
                <a:spLocks noGrp="1" noRot="1" noChangeAspect="1" noMove="1" noResize="1" noEditPoints="1" noAdjustHandles="1" noChangeArrowheads="1" noChangeShapeType="1" noTextEdit="1"/>
              </p:cNvSpPr>
              <p:nvPr>
                <p:ph idx="1"/>
              </p:nvPr>
            </p:nvSpPr>
            <p:spPr>
              <a:blipFill rotWithShape="0">
                <a:blip r:embed="rId2"/>
                <a:stretch>
                  <a:fillRect l="-1917" t="-2047"/>
                </a:stretch>
              </a:blipFill>
            </p:spPr>
            <p:txBody>
              <a:bodyPr/>
              <a:lstStyle/>
              <a:p>
                <a:r>
                  <a:rPr lang="en-US">
                    <a:noFill/>
                  </a:rPr>
                  <a:t> </a:t>
                </a:r>
              </a:p>
            </p:txBody>
          </p:sp>
        </mc:Fallback>
      </mc:AlternateContent>
    </p:spTree>
    <p:extLst>
      <p:ext uri="{BB962C8B-B14F-4D97-AF65-F5344CB8AC3E}">
        <p14:creationId xmlns:p14="http://schemas.microsoft.com/office/powerpoint/2010/main" val="2725414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z="3600" dirty="0" smtClean="0"/>
              <a:t>III-Interpolación por tramos (2)</a:t>
            </a:r>
            <a:endParaRPr lang="en-US" sz="3600" dirty="0"/>
          </a:p>
        </p:txBody>
      </p:sp>
      <p:sp>
        <p:nvSpPr>
          <p:cNvPr id="3" name="Marcador de contenido 2"/>
          <p:cNvSpPr>
            <a:spLocks noGrp="1"/>
          </p:cNvSpPr>
          <p:nvPr>
            <p:ph idx="1"/>
          </p:nvPr>
        </p:nvSpPr>
        <p:spPr/>
        <p:txBody>
          <a:bodyPr/>
          <a:lstStyle/>
          <a:p>
            <a:pPr marL="0" indent="0">
              <a:buNone/>
            </a:pPr>
            <a:r>
              <a:rPr lang="es-CR" b="1" dirty="0" smtClean="0"/>
              <a:t>Trayectoria 2-1-2</a:t>
            </a:r>
          </a:p>
          <a:p>
            <a:pPr marL="0" indent="0">
              <a:buNone/>
            </a:pPr>
            <a:endParaRPr lang="es-CR" b="1" dirty="0" smtClean="0"/>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302486"/>
            <a:ext cx="4582164" cy="2086266"/>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5626" y="2560638"/>
            <a:ext cx="2277287" cy="3448055"/>
          </a:xfrm>
          <a:prstGeom prst="rect">
            <a:avLst/>
          </a:prstGeom>
        </p:spPr>
      </p:pic>
      <p:sp>
        <p:nvSpPr>
          <p:cNvPr id="9" name="CuadroTexto 8"/>
          <p:cNvSpPr txBox="1"/>
          <p:nvPr/>
        </p:nvSpPr>
        <p:spPr>
          <a:xfrm>
            <a:off x="1551772" y="6191868"/>
            <a:ext cx="6192688" cy="276999"/>
          </a:xfrm>
          <a:prstGeom prst="rect">
            <a:avLst/>
          </a:prstGeom>
          <a:noFill/>
        </p:spPr>
        <p:txBody>
          <a:bodyPr wrap="square" rtlCol="0">
            <a:spAutoFit/>
          </a:bodyPr>
          <a:lstStyle/>
          <a:p>
            <a:r>
              <a:rPr lang="es-CR" sz="1200" b="1" dirty="0" smtClean="0">
                <a:latin typeface="Eras Light ITC" panose="020B0402030504020804" pitchFamily="34" charset="0"/>
              </a:rPr>
              <a:t>Figura 4: Trayectoria 2-1-2 [5]</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33261622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z="3600" dirty="0" smtClean="0"/>
              <a:t>III-Interpolación por tramos (3)</a:t>
            </a:r>
            <a:endParaRPr lang="en-US" sz="3600" dirty="0"/>
          </a:p>
        </p:txBody>
      </p:sp>
      <p:sp>
        <p:nvSpPr>
          <p:cNvPr id="3" name="Marcador de contenido 2"/>
          <p:cNvSpPr>
            <a:spLocks noGrp="1"/>
          </p:cNvSpPr>
          <p:nvPr>
            <p:ph idx="1"/>
          </p:nvPr>
        </p:nvSpPr>
        <p:spPr/>
        <p:txBody>
          <a:bodyPr/>
          <a:lstStyle/>
          <a:p>
            <a:pPr marL="0" indent="0">
              <a:buNone/>
            </a:pPr>
            <a:r>
              <a:rPr lang="es-CR" b="1" dirty="0" smtClean="0"/>
              <a:t>Ajuste parabólico</a:t>
            </a:r>
          </a:p>
          <a:p>
            <a:r>
              <a:rPr lang="es-CR" dirty="0" smtClean="0"/>
              <a:t>Usado en una trayectoria formada por varios puntos.</a:t>
            </a:r>
          </a:p>
          <a:p>
            <a:r>
              <a:rPr lang="es-ES" dirty="0"/>
              <a:t>P</a:t>
            </a:r>
            <a:r>
              <a:rPr lang="es-ES" dirty="0" smtClean="0"/>
              <a:t>ermite </a:t>
            </a:r>
            <a:r>
              <a:rPr lang="es-ES" dirty="0"/>
              <a:t>que la trayectoria no pase exactamente por los puntos.</a:t>
            </a:r>
            <a:endParaRPr lang="es-CR" dirty="0"/>
          </a:p>
        </p:txBody>
      </p:sp>
    </p:spTree>
    <p:extLst>
      <p:ext uri="{BB962C8B-B14F-4D97-AF65-F5344CB8AC3E}">
        <p14:creationId xmlns:p14="http://schemas.microsoft.com/office/powerpoint/2010/main" val="383182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z="3600" dirty="0"/>
              <a:t>III-Interpolación por tramos (3)</a:t>
            </a:r>
            <a:endParaRPr lang="en-US" sz="36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4564" y="3465362"/>
            <a:ext cx="5887272" cy="2152950"/>
          </a:xfrm>
        </p:spPr>
      </p:pic>
      <p:sp>
        <p:nvSpPr>
          <p:cNvPr id="5" name="CuadroTexto 4"/>
          <p:cNvSpPr txBox="1"/>
          <p:nvPr/>
        </p:nvSpPr>
        <p:spPr>
          <a:xfrm>
            <a:off x="1551772" y="6191868"/>
            <a:ext cx="6192688" cy="276999"/>
          </a:xfrm>
          <a:prstGeom prst="rect">
            <a:avLst/>
          </a:prstGeom>
          <a:noFill/>
        </p:spPr>
        <p:txBody>
          <a:bodyPr wrap="square" rtlCol="0">
            <a:spAutoFit/>
          </a:bodyPr>
          <a:lstStyle/>
          <a:p>
            <a:r>
              <a:rPr lang="es-CR" sz="1200" b="1" dirty="0" smtClean="0">
                <a:latin typeface="Eras Light ITC" panose="020B0402030504020804" pitchFamily="34" charset="0"/>
              </a:rPr>
              <a:t>Figura 5: Ecuación ajuste parabólico [5]</a:t>
            </a:r>
            <a:endParaRPr lang="es-CR" sz="1200" b="1" dirty="0">
              <a:latin typeface="Eras Light ITC" panose="020B0402030504020804" pitchFamily="34" charset="0"/>
            </a:endParaRPr>
          </a:p>
        </p:txBody>
      </p:sp>
      <p:sp>
        <p:nvSpPr>
          <p:cNvPr id="8" name="CuadroTexto 7"/>
          <p:cNvSpPr txBox="1"/>
          <p:nvPr/>
        </p:nvSpPr>
        <p:spPr>
          <a:xfrm>
            <a:off x="990600" y="2708920"/>
            <a:ext cx="7109792" cy="892552"/>
          </a:xfrm>
          <a:prstGeom prst="rect">
            <a:avLst/>
          </a:prstGeom>
          <a:noFill/>
        </p:spPr>
        <p:txBody>
          <a:bodyPr wrap="square" rtlCol="0">
            <a:spAutoFit/>
          </a:bodyPr>
          <a:lstStyle/>
          <a:p>
            <a:pPr algn="l"/>
            <a:r>
              <a:rPr lang="es-CR" sz="2800" b="1" dirty="0">
                <a:latin typeface="Eras Light ITC" panose="020B0402030504020804" pitchFamily="34" charset="0"/>
              </a:rPr>
              <a:t>Ajuste parabólico</a:t>
            </a:r>
          </a:p>
          <a:p>
            <a:endParaRPr lang="en-US" dirty="0"/>
          </a:p>
        </p:txBody>
      </p:sp>
    </p:spTree>
    <p:extLst>
      <p:ext uri="{BB962C8B-B14F-4D97-AF65-F5344CB8AC3E}">
        <p14:creationId xmlns:p14="http://schemas.microsoft.com/office/powerpoint/2010/main" val="34805364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z="3600" dirty="0"/>
              <a:t>III-Interpolación por tramos (3)</a:t>
            </a:r>
            <a:endParaRPr lang="en-US" sz="3600" dirty="0"/>
          </a:p>
        </p:txBody>
      </p:sp>
      <p:sp>
        <p:nvSpPr>
          <p:cNvPr id="5" name="CuadroTexto 4"/>
          <p:cNvSpPr txBox="1"/>
          <p:nvPr/>
        </p:nvSpPr>
        <p:spPr>
          <a:xfrm>
            <a:off x="1551772" y="6191868"/>
            <a:ext cx="6192688" cy="276999"/>
          </a:xfrm>
          <a:prstGeom prst="rect">
            <a:avLst/>
          </a:prstGeom>
          <a:noFill/>
        </p:spPr>
        <p:txBody>
          <a:bodyPr wrap="square" rtlCol="0">
            <a:spAutoFit/>
          </a:bodyPr>
          <a:lstStyle/>
          <a:p>
            <a:r>
              <a:rPr lang="es-CR" sz="1200" b="1" dirty="0" smtClean="0">
                <a:latin typeface="Eras Light ITC" panose="020B0402030504020804" pitchFamily="34" charset="0"/>
              </a:rPr>
              <a:t>Figura 6: Gráfica ajuste parabólico [5]</a:t>
            </a:r>
            <a:endParaRPr lang="es-CR" sz="1200" b="1" dirty="0">
              <a:latin typeface="Eras Light ITC" panose="020B0402030504020804" pitchFamily="34" charset="0"/>
            </a:endParaRPr>
          </a:p>
        </p:txBody>
      </p:sp>
      <p:sp>
        <p:nvSpPr>
          <p:cNvPr id="8" name="CuadroTexto 7"/>
          <p:cNvSpPr txBox="1"/>
          <p:nvPr/>
        </p:nvSpPr>
        <p:spPr>
          <a:xfrm>
            <a:off x="990600" y="2708920"/>
            <a:ext cx="7109792" cy="830997"/>
          </a:xfrm>
          <a:prstGeom prst="rect">
            <a:avLst/>
          </a:prstGeom>
          <a:noFill/>
        </p:spPr>
        <p:txBody>
          <a:bodyPr wrap="square" rtlCol="0">
            <a:spAutoFit/>
          </a:bodyPr>
          <a:lstStyle/>
          <a:p>
            <a:pPr algn="l"/>
            <a:r>
              <a:rPr lang="es-CR" b="1" dirty="0">
                <a:latin typeface="Eras Light ITC" panose="020B0402030504020804" pitchFamily="34" charset="0"/>
              </a:rPr>
              <a:t>Ajuste parabólico</a:t>
            </a:r>
          </a:p>
          <a:p>
            <a:endParaRPr lang="en-US" dirty="0"/>
          </a:p>
        </p:txBody>
      </p:sp>
      <p:pic>
        <p:nvPicPr>
          <p:cNvPr id="6" name="Marcador de contenid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4708" y="2783828"/>
            <a:ext cx="2241576" cy="3408040"/>
          </a:xfrm>
        </p:spPr>
      </p:pic>
    </p:spTree>
    <p:extLst>
      <p:ext uri="{BB962C8B-B14F-4D97-AF65-F5344CB8AC3E}">
        <p14:creationId xmlns:p14="http://schemas.microsoft.com/office/powerpoint/2010/main" val="25900501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1484785"/>
            <a:ext cx="7315200" cy="1075854"/>
          </a:xfrm>
        </p:spPr>
        <p:txBody>
          <a:bodyPr/>
          <a:lstStyle/>
          <a:p>
            <a:pPr algn="ctr"/>
            <a:r>
              <a:rPr lang="es-CR" sz="3600" dirty="0" smtClean="0"/>
              <a:t>MÉTODOS DE PLANIFICACIÓN DE TRAYECTORIAS</a:t>
            </a:r>
            <a:endParaRPr lang="es-CR" sz="3600" dirty="0"/>
          </a:p>
        </p:txBody>
      </p:sp>
      <p:pic>
        <p:nvPicPr>
          <p:cNvPr id="4" name="Marcador de conteni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1940" y="2606675"/>
            <a:ext cx="6192520" cy="3558629"/>
          </a:xfrm>
        </p:spPr>
      </p:pic>
      <p:sp>
        <p:nvSpPr>
          <p:cNvPr id="5" name="CuadroTexto 4"/>
          <p:cNvSpPr txBox="1"/>
          <p:nvPr/>
        </p:nvSpPr>
        <p:spPr>
          <a:xfrm>
            <a:off x="1551772" y="6191868"/>
            <a:ext cx="6192688" cy="276999"/>
          </a:xfrm>
          <a:prstGeom prst="rect">
            <a:avLst/>
          </a:prstGeom>
          <a:noFill/>
        </p:spPr>
        <p:txBody>
          <a:bodyPr wrap="square" rtlCol="0">
            <a:spAutoFit/>
          </a:bodyPr>
          <a:lstStyle/>
          <a:p>
            <a:r>
              <a:rPr lang="es-CR" sz="1200" b="1" dirty="0" smtClean="0">
                <a:latin typeface="Eras Light ITC" panose="020B0402030504020804" pitchFamily="34" charset="0"/>
              </a:rPr>
              <a:t>Figura 7: robot móvil 3 [3]</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1316288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3800" dirty="0"/>
              <a:t>I</a:t>
            </a:r>
            <a:r>
              <a:rPr lang="es-CR" sz="3800" dirty="0" smtClean="0"/>
              <a:t> - GRAFOS DE VISIBILIDAD (1) </a:t>
            </a:r>
            <a:endParaRPr lang="es-CR" sz="3800" dirty="0"/>
          </a:p>
        </p:txBody>
      </p:sp>
      <p:sp>
        <p:nvSpPr>
          <p:cNvPr id="7" name="Marcador de contenido 6"/>
          <p:cNvSpPr>
            <a:spLocks noGrp="1"/>
          </p:cNvSpPr>
          <p:nvPr>
            <p:ph idx="1"/>
          </p:nvPr>
        </p:nvSpPr>
        <p:spPr/>
        <p:txBody>
          <a:bodyPr/>
          <a:lstStyle/>
          <a:p>
            <a:r>
              <a:rPr lang="es-CR" sz="2400" dirty="0" smtClean="0"/>
              <a:t>Concepto de visibilidad</a:t>
            </a:r>
          </a:p>
          <a:p>
            <a:endParaRPr lang="es-CR" dirty="0"/>
          </a:p>
          <a:p>
            <a:r>
              <a:rPr lang="es-CR" sz="2400" dirty="0" smtClean="0"/>
              <a:t>Nodos del grafo</a:t>
            </a:r>
          </a:p>
          <a:p>
            <a:pPr lvl="1"/>
            <a:r>
              <a:rPr lang="es-CR" sz="2000" dirty="0" smtClean="0"/>
              <a:t>Posición inicial</a:t>
            </a:r>
          </a:p>
          <a:p>
            <a:pPr lvl="1"/>
            <a:r>
              <a:rPr lang="es-CR" sz="2000" dirty="0" smtClean="0"/>
              <a:t>Posición final</a:t>
            </a:r>
          </a:p>
          <a:p>
            <a:pPr lvl="1"/>
            <a:r>
              <a:rPr lang="es-CR" sz="2000" dirty="0" smtClean="0"/>
              <a:t>Vértices del los obstáculos</a:t>
            </a:r>
          </a:p>
          <a:p>
            <a:pPr lvl="1"/>
            <a:endParaRPr lang="es-CR" sz="2000" dirty="0"/>
          </a:p>
          <a:p>
            <a:r>
              <a:rPr lang="es-ES" sz="2400" dirty="0" smtClean="0"/>
              <a:t>Algoritmo de búsqueda para encontrar la ruta óptima que une la posición inicial con la final.</a:t>
            </a:r>
            <a:endParaRPr lang="es-CR" sz="2400" dirty="0"/>
          </a:p>
        </p:txBody>
      </p:sp>
    </p:spTree>
    <p:extLst>
      <p:ext uri="{BB962C8B-B14F-4D97-AF65-F5344CB8AC3E}">
        <p14:creationId xmlns:p14="http://schemas.microsoft.com/office/powerpoint/2010/main" val="161157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3800" dirty="0"/>
              <a:t>I</a:t>
            </a:r>
            <a:r>
              <a:rPr lang="es-CR" sz="3800" dirty="0" smtClean="0"/>
              <a:t> - GRAFOS DE VISIBILIDAD (2) </a:t>
            </a:r>
            <a:endParaRPr lang="es-CR" sz="3800" dirty="0"/>
          </a:p>
        </p:txBody>
      </p:sp>
      <p:pic>
        <p:nvPicPr>
          <p:cNvPr id="3" name="Marcador de contenido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0936" y="2924944"/>
            <a:ext cx="4954528" cy="2166744"/>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
        <p:nvSpPr>
          <p:cNvPr id="5" name="CuadroTexto 4"/>
          <p:cNvSpPr txBox="1"/>
          <p:nvPr/>
        </p:nvSpPr>
        <p:spPr>
          <a:xfrm>
            <a:off x="1551856" y="5661248"/>
            <a:ext cx="6192688" cy="276999"/>
          </a:xfrm>
          <a:prstGeom prst="rect">
            <a:avLst/>
          </a:prstGeom>
          <a:noFill/>
        </p:spPr>
        <p:txBody>
          <a:bodyPr wrap="square" rtlCol="0">
            <a:spAutoFit/>
          </a:bodyPr>
          <a:lstStyle/>
          <a:p>
            <a:r>
              <a:rPr lang="es-CR" sz="1200" b="1" dirty="0" smtClean="0">
                <a:latin typeface="Eras Light ITC" panose="020B0402030504020804" pitchFamily="34" charset="0"/>
              </a:rPr>
              <a:t>Figura 8: grafo de visibilidad en un entorno de dos obstáculos [6]</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2409915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smtClean="0"/>
              <a:t>Introducción</a:t>
            </a:r>
            <a:endParaRPr lang="es-CR"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58092" y="2606675"/>
            <a:ext cx="2580216" cy="3558629"/>
          </a:xfrm>
        </p:spPr>
      </p:pic>
      <p:sp>
        <p:nvSpPr>
          <p:cNvPr id="6" name="Rectángulo 5"/>
          <p:cNvSpPr/>
          <p:nvPr/>
        </p:nvSpPr>
        <p:spPr>
          <a:xfrm>
            <a:off x="3825239" y="6275286"/>
            <a:ext cx="1810112" cy="276999"/>
          </a:xfrm>
          <a:prstGeom prst="rect">
            <a:avLst/>
          </a:prstGeom>
        </p:spPr>
        <p:txBody>
          <a:bodyPr wrap="none">
            <a:spAutoFit/>
          </a:bodyPr>
          <a:lstStyle/>
          <a:p>
            <a:r>
              <a:rPr lang="es-CR" sz="1200" b="1" dirty="0">
                <a:latin typeface="Eras Light ITC" panose="020B0402030504020804" pitchFamily="34" charset="0"/>
              </a:rPr>
              <a:t>Figura </a:t>
            </a:r>
            <a:r>
              <a:rPr lang="es-CR" sz="1200" b="1" dirty="0" smtClean="0">
                <a:latin typeface="Eras Light ITC" panose="020B0402030504020804" pitchFamily="34" charset="0"/>
              </a:rPr>
              <a:t>1: robot móvil 1[1]</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38314693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R" sz="3800" dirty="0" smtClean="0"/>
              <a:t>II – DIAGRAMAS DE VORONOI</a:t>
            </a:r>
            <a:endParaRPr lang="es-CR" sz="3800" dirty="0"/>
          </a:p>
        </p:txBody>
      </p:sp>
      <p:sp>
        <p:nvSpPr>
          <p:cNvPr id="4" name="Marcador de contenido 3"/>
          <p:cNvSpPr>
            <a:spLocks noGrp="1"/>
          </p:cNvSpPr>
          <p:nvPr>
            <p:ph sz="half" idx="1"/>
          </p:nvPr>
        </p:nvSpPr>
        <p:spPr>
          <a:xfrm>
            <a:off x="990600" y="2606675"/>
            <a:ext cx="4517504" cy="3870325"/>
          </a:xfrm>
        </p:spPr>
        <p:txBody>
          <a:bodyPr/>
          <a:lstStyle/>
          <a:p>
            <a:r>
              <a:rPr lang="es-ES" sz="3000" dirty="0" smtClean="0"/>
              <a:t>Codifica la información de proximidad entre elementos.</a:t>
            </a:r>
          </a:p>
          <a:p>
            <a:endParaRPr lang="es-ES" sz="3000" dirty="0"/>
          </a:p>
          <a:p>
            <a:r>
              <a:rPr lang="es-ES" sz="3000" dirty="0" smtClean="0"/>
              <a:t>Amplía </a:t>
            </a:r>
            <a:r>
              <a:rPr lang="es-ES" sz="3000" dirty="0"/>
              <a:t>al máximo la distancia que existe entre el robot y los obstáculos.</a:t>
            </a:r>
            <a:endParaRPr lang="es-ES" sz="3000" dirty="0" smtClean="0">
              <a:effectLst/>
            </a:endParaRPr>
          </a:p>
          <a:p>
            <a:endParaRPr lang="es-CR" sz="3000" dirty="0"/>
          </a:p>
        </p:txBody>
      </p:sp>
      <p:pic>
        <p:nvPicPr>
          <p:cNvPr id="6" name="Marcador de contenido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56176" y="3068960"/>
            <a:ext cx="2149624" cy="191316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CuadroTexto 6"/>
          <p:cNvSpPr txBox="1"/>
          <p:nvPr/>
        </p:nvSpPr>
        <p:spPr>
          <a:xfrm>
            <a:off x="5796136" y="5351948"/>
            <a:ext cx="3020228" cy="461665"/>
          </a:xfrm>
          <a:prstGeom prst="rect">
            <a:avLst/>
          </a:prstGeom>
          <a:noFill/>
        </p:spPr>
        <p:txBody>
          <a:bodyPr wrap="square" rtlCol="0">
            <a:spAutoFit/>
          </a:bodyPr>
          <a:lstStyle/>
          <a:p>
            <a:r>
              <a:rPr lang="es-CR" sz="1200" b="1" dirty="0" smtClean="0">
                <a:latin typeface="Eras Light ITC" panose="020B0402030504020804" pitchFamily="34" charset="0"/>
              </a:rPr>
              <a:t>Figura 9: diagrama de Voronoi de obstáculos representados como puntos [6]</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33734319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3200" dirty="0" smtClean="0"/>
              <a:t>III – ROADMAP PROBABILÍSTICO (1)</a:t>
            </a:r>
            <a:endParaRPr lang="es-CR" sz="3200" dirty="0"/>
          </a:p>
        </p:txBody>
      </p:sp>
      <p:sp>
        <p:nvSpPr>
          <p:cNvPr id="3" name="Marcador de contenido 2"/>
          <p:cNvSpPr>
            <a:spLocks noGrp="1"/>
          </p:cNvSpPr>
          <p:nvPr>
            <p:ph idx="1"/>
          </p:nvPr>
        </p:nvSpPr>
        <p:spPr/>
        <p:txBody>
          <a:bodyPr/>
          <a:lstStyle/>
          <a:p>
            <a:r>
              <a:rPr lang="es-ES" sz="2400" dirty="0" smtClean="0"/>
              <a:t>Genera </a:t>
            </a:r>
            <a:r>
              <a:rPr lang="es-ES" sz="2400" dirty="0"/>
              <a:t>un número n de configuraciones libres de colisión de forma aleatoria y uniforme en toda el área de trabajo</a:t>
            </a:r>
            <a:r>
              <a:rPr lang="es-ES" sz="2400" dirty="0" smtClean="0"/>
              <a:t>.</a:t>
            </a:r>
          </a:p>
          <a:p>
            <a:endParaRPr lang="es-ES" sz="2400" dirty="0" smtClean="0"/>
          </a:p>
          <a:p>
            <a:r>
              <a:rPr lang="es-ES" sz="2400" dirty="0" smtClean="0"/>
              <a:t>Se conecta </a:t>
            </a:r>
            <a:r>
              <a:rPr lang="es-ES" sz="2400" dirty="0"/>
              <a:t>cada uno de los nodos con sus nodos más </a:t>
            </a:r>
            <a:r>
              <a:rPr lang="es-ES" sz="2400" dirty="0" smtClean="0"/>
              <a:t>cercanos. </a:t>
            </a:r>
          </a:p>
          <a:p>
            <a:endParaRPr lang="es-ES" sz="2400" dirty="0"/>
          </a:p>
          <a:p>
            <a:r>
              <a:rPr lang="es-ES" sz="2400" dirty="0" smtClean="0"/>
              <a:t>Se </a:t>
            </a:r>
            <a:r>
              <a:rPr lang="es-ES" sz="2400" dirty="0"/>
              <a:t>aplica un algoritmo que obtenga la ruta más óptima.</a:t>
            </a:r>
            <a:endParaRPr lang="es-ES" sz="2400" dirty="0" smtClean="0">
              <a:effectLst/>
            </a:endParaRPr>
          </a:p>
          <a:p>
            <a:endParaRPr lang="es-ES" sz="2400" dirty="0"/>
          </a:p>
          <a:p>
            <a:endParaRPr lang="es-CR" dirty="0"/>
          </a:p>
        </p:txBody>
      </p:sp>
    </p:spTree>
    <p:extLst>
      <p:ext uri="{BB962C8B-B14F-4D97-AF65-F5344CB8AC3E}">
        <p14:creationId xmlns:p14="http://schemas.microsoft.com/office/powerpoint/2010/main" val="20824023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3200" dirty="0" smtClean="0"/>
              <a:t>III – ROADMAP PROBABILÍSTICO (2)</a:t>
            </a:r>
            <a:endParaRPr lang="es-CR"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2852936"/>
            <a:ext cx="4824536" cy="2952328"/>
          </a:xfrm>
          <a:prstGeom prst="rect">
            <a:avLst/>
          </a:prstGeom>
          <a:ln w="88900" cap="sq" cmpd="thickThin">
            <a:solidFill>
              <a:srgbClr val="000000"/>
            </a:solidFill>
            <a:prstDash val="solid"/>
            <a:miter lim="800000"/>
          </a:ln>
          <a:effectLst>
            <a:innerShdw blurRad="76200">
              <a:srgbClr val="000000"/>
            </a:innerShdw>
          </a:effectLst>
        </p:spPr>
      </p:pic>
      <p:sp>
        <p:nvSpPr>
          <p:cNvPr id="5" name="CuadroTexto 4"/>
          <p:cNvSpPr txBox="1"/>
          <p:nvPr/>
        </p:nvSpPr>
        <p:spPr>
          <a:xfrm>
            <a:off x="1551856" y="5959062"/>
            <a:ext cx="6192688" cy="276999"/>
          </a:xfrm>
          <a:prstGeom prst="rect">
            <a:avLst/>
          </a:prstGeom>
          <a:noFill/>
        </p:spPr>
        <p:txBody>
          <a:bodyPr wrap="square" rtlCol="0">
            <a:spAutoFit/>
          </a:bodyPr>
          <a:lstStyle/>
          <a:p>
            <a:r>
              <a:rPr lang="es-CR" sz="1200" b="1" dirty="0" smtClean="0">
                <a:latin typeface="Eras Light ITC" panose="020B0402030504020804" pitchFamily="34" charset="0"/>
              </a:rPr>
              <a:t>Figura 10: </a:t>
            </a:r>
            <a:r>
              <a:rPr lang="es-ES" sz="1200" b="1" dirty="0" smtClean="0">
                <a:latin typeface="Eras Light ITC" panose="020B0402030504020804" pitchFamily="34" charset="0"/>
              </a:rPr>
              <a:t> Enlaces válidos en la etapa de conexión y camino mediante el algoritmo A* </a:t>
            </a:r>
            <a:r>
              <a:rPr lang="es-CR" sz="1200" b="1" dirty="0" smtClean="0">
                <a:latin typeface="Eras Light ITC" panose="020B0402030504020804" pitchFamily="34" charset="0"/>
              </a:rPr>
              <a:t>[6]</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39951646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3200" dirty="0" smtClean="0"/>
              <a:t>IV – MODELADO DE ESPACIO LIBRE</a:t>
            </a:r>
            <a:endParaRPr lang="es-CR" sz="3200" dirty="0"/>
          </a:p>
        </p:txBody>
      </p:sp>
      <p:sp>
        <p:nvSpPr>
          <p:cNvPr id="3" name="Marcador de contenido 2"/>
          <p:cNvSpPr>
            <a:spLocks noGrp="1"/>
          </p:cNvSpPr>
          <p:nvPr>
            <p:ph idx="1"/>
          </p:nvPr>
        </p:nvSpPr>
        <p:spPr/>
        <p:txBody>
          <a:bodyPr/>
          <a:lstStyle/>
          <a:p>
            <a:r>
              <a:rPr lang="es-ES" sz="2400" dirty="0"/>
              <a:t>La planificación se lleva a cabo a través de los CRG (Cilindros </a:t>
            </a:r>
            <a:r>
              <a:rPr lang="es-ES" sz="2400" dirty="0" smtClean="0"/>
              <a:t>Rectilíneos Generalizados).</a:t>
            </a:r>
          </a:p>
          <a:p>
            <a:endParaRPr lang="es-CR" sz="2400" dirty="0" smtClean="0"/>
          </a:p>
          <a:p>
            <a:r>
              <a:rPr lang="es-ES" sz="2400" dirty="0"/>
              <a:t>P</a:t>
            </a:r>
            <a:r>
              <a:rPr lang="es-ES" sz="2400" dirty="0" smtClean="0"/>
              <a:t>retende </a:t>
            </a:r>
            <a:r>
              <a:rPr lang="es-ES" sz="2400" dirty="0"/>
              <a:t>que el robot se mueva lo más alejado de los </a:t>
            </a:r>
            <a:r>
              <a:rPr lang="es-ES" sz="2400" dirty="0" smtClean="0"/>
              <a:t>obstáculos.</a:t>
            </a:r>
          </a:p>
          <a:p>
            <a:endParaRPr lang="es-CR" sz="2400" dirty="0"/>
          </a:p>
          <a:p>
            <a:r>
              <a:rPr lang="es-ES" sz="2400" dirty="0"/>
              <a:t>La ruta será una configuración de los CRG </a:t>
            </a:r>
            <a:r>
              <a:rPr lang="es-ES" sz="2400" dirty="0" smtClean="0"/>
              <a:t>interconectados. </a:t>
            </a:r>
          </a:p>
          <a:p>
            <a:pPr marL="0" indent="0">
              <a:buNone/>
            </a:pPr>
            <a:endParaRPr lang="es-ES" sz="2400" dirty="0"/>
          </a:p>
        </p:txBody>
      </p:sp>
    </p:spTree>
    <p:extLst>
      <p:ext uri="{BB962C8B-B14F-4D97-AF65-F5344CB8AC3E}">
        <p14:creationId xmlns:p14="http://schemas.microsoft.com/office/powerpoint/2010/main" val="2607573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3200" dirty="0" smtClean="0"/>
              <a:t>V – DESCOMPOSICIÓN EN CELDAS</a:t>
            </a:r>
            <a:endParaRPr lang="es-CR" sz="3200" dirty="0"/>
          </a:p>
        </p:txBody>
      </p:sp>
      <p:sp>
        <p:nvSpPr>
          <p:cNvPr id="3" name="Marcador de contenido 2"/>
          <p:cNvSpPr>
            <a:spLocks noGrp="1"/>
          </p:cNvSpPr>
          <p:nvPr>
            <p:ph idx="1"/>
          </p:nvPr>
        </p:nvSpPr>
        <p:spPr/>
        <p:txBody>
          <a:bodyPr/>
          <a:lstStyle/>
          <a:p>
            <a:r>
              <a:rPr lang="es-CR" sz="2400" dirty="0" smtClean="0"/>
              <a:t>Utiliza un grafo de conectividad. </a:t>
            </a:r>
          </a:p>
          <a:p>
            <a:endParaRPr lang="es-CR" sz="2400" dirty="0"/>
          </a:p>
          <a:p>
            <a:r>
              <a:rPr lang="es-CR" sz="2400" dirty="0" smtClean="0"/>
              <a:t>Existen varios métodos de descomposición de celdas</a:t>
            </a:r>
          </a:p>
          <a:p>
            <a:pPr lvl="1"/>
            <a:r>
              <a:rPr lang="es-CR" sz="2400" dirty="0" smtClean="0"/>
              <a:t>Más común: descomposición trapezoidal</a:t>
            </a:r>
          </a:p>
          <a:p>
            <a:pPr lvl="1"/>
            <a:endParaRPr lang="es-CR" sz="2400" dirty="0" smtClean="0"/>
          </a:p>
          <a:p>
            <a:r>
              <a:rPr lang="es-ES" sz="2400" dirty="0"/>
              <a:t>El grafo de conectividad se construye a través de la unión de los puntos medios de las rectas definidas.</a:t>
            </a:r>
            <a:endParaRPr lang="es-ES" sz="2400" dirty="0" smtClean="0">
              <a:effectLst/>
            </a:endParaRPr>
          </a:p>
          <a:p>
            <a:endParaRPr lang="es-CR" dirty="0" smtClean="0"/>
          </a:p>
          <a:p>
            <a:pPr lvl="1"/>
            <a:endParaRPr lang="es-CR" dirty="0" smtClean="0"/>
          </a:p>
        </p:txBody>
      </p:sp>
    </p:spTree>
    <p:extLst>
      <p:ext uri="{BB962C8B-B14F-4D97-AF65-F5344CB8AC3E}">
        <p14:creationId xmlns:p14="http://schemas.microsoft.com/office/powerpoint/2010/main" val="366631258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3200" dirty="0" smtClean="0"/>
              <a:t>V – DESCOMPOSICIÓN EN CELDAS</a:t>
            </a:r>
            <a:endParaRPr lang="es-CR" sz="3200" dirty="0"/>
          </a:p>
        </p:txBody>
      </p:sp>
      <p:pic>
        <p:nvPicPr>
          <p:cNvPr id="4" name="Marcador de conteni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3140968"/>
            <a:ext cx="4680519" cy="2234423"/>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CuadroTexto 4"/>
          <p:cNvSpPr txBox="1"/>
          <p:nvPr/>
        </p:nvSpPr>
        <p:spPr>
          <a:xfrm>
            <a:off x="1551856" y="5661248"/>
            <a:ext cx="6192688" cy="276999"/>
          </a:xfrm>
          <a:prstGeom prst="rect">
            <a:avLst/>
          </a:prstGeom>
          <a:noFill/>
        </p:spPr>
        <p:txBody>
          <a:bodyPr wrap="square" rtlCol="0">
            <a:spAutoFit/>
          </a:bodyPr>
          <a:lstStyle/>
          <a:p>
            <a:r>
              <a:rPr lang="es-CR" sz="1200" b="1" dirty="0" smtClean="0">
                <a:latin typeface="Eras Light ITC" panose="020B0402030504020804" pitchFamily="34" charset="0"/>
              </a:rPr>
              <a:t>Figura 11: grafo de conectividad de una descomposición trapezoidal [6]</a:t>
            </a:r>
            <a:endParaRPr lang="es-CR" sz="1200" b="1" dirty="0">
              <a:latin typeface="Eras Light ITC" panose="020B0402030504020804" pitchFamily="34" charset="0"/>
            </a:endParaRPr>
          </a:p>
        </p:txBody>
      </p:sp>
    </p:spTree>
    <p:extLst>
      <p:ext uri="{BB962C8B-B14F-4D97-AF65-F5344CB8AC3E}">
        <p14:creationId xmlns:p14="http://schemas.microsoft.com/office/powerpoint/2010/main" val="19708273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sz="4000" dirty="0" smtClean="0"/>
              <a:t>VI – CAMPOS POTENCIALES</a:t>
            </a:r>
            <a:endParaRPr lang="es-CR" sz="4000" dirty="0"/>
          </a:p>
        </p:txBody>
      </p:sp>
      <mc:AlternateContent xmlns:mc="http://schemas.openxmlformats.org/markup-compatibility/2006" xmlns:a14="http://schemas.microsoft.com/office/drawing/2010/main">
        <mc:Choice Requires="a14">
          <p:sp>
            <p:nvSpPr>
              <p:cNvPr id="6" name="Marcador de contenido 5"/>
              <p:cNvSpPr>
                <a:spLocks noGrp="1"/>
              </p:cNvSpPr>
              <p:nvPr>
                <p:ph idx="1"/>
              </p:nvPr>
            </p:nvSpPr>
            <p:spPr/>
            <p:txBody>
              <a:bodyPr/>
              <a:lstStyle/>
              <a:p>
                <a:r>
                  <a:rPr lang="es-ES" sz="2800" dirty="0" smtClean="0"/>
                  <a:t>Se basa en técnicas reactivas de planificación. </a:t>
                </a:r>
              </a:p>
              <a:p>
                <a:endParaRPr lang="es-ES" sz="2800" dirty="0"/>
              </a:p>
              <a:p>
                <a:r>
                  <a:rPr lang="es-ES" sz="2800" dirty="0"/>
                  <a:t>C</a:t>
                </a:r>
                <a:r>
                  <a:rPr lang="es-ES" sz="2800" dirty="0" smtClean="0"/>
                  <a:t>onsidera </a:t>
                </a:r>
                <a:r>
                  <a:rPr lang="es-ES" sz="2800" dirty="0"/>
                  <a:t>al robot como una partícula bajo la influencia de un campo potencial </a:t>
                </a:r>
                <a:r>
                  <a:rPr lang="es-ES" sz="2800" dirty="0" smtClean="0"/>
                  <a:t>artificial: </a:t>
                </a:r>
              </a:p>
              <a:p>
                <a:pPr marL="0" indent="0" algn="ctr">
                  <a:buNone/>
                </a:pPr>
                <a14:m>
                  <m:oMath xmlns:m="http://schemas.openxmlformats.org/officeDocument/2006/math">
                    <m:r>
                      <a:rPr lang="es-CR" sz="2800" b="0" i="1" smtClean="0">
                        <a:latin typeface="Cambria Math" panose="02040503050406030204" pitchFamily="18" charset="0"/>
                      </a:rPr>
                      <m:t>𝑈</m:t>
                    </m:r>
                    <m:d>
                      <m:dPr>
                        <m:ctrlPr>
                          <a:rPr lang="es-CR" sz="2800" b="0" i="1" smtClean="0">
                            <a:latin typeface="Cambria Math" panose="02040503050406030204" pitchFamily="18" charset="0"/>
                          </a:rPr>
                        </m:ctrlPr>
                      </m:dPr>
                      <m:e>
                        <m:r>
                          <a:rPr lang="es-CR" sz="2800" b="0" i="1" smtClean="0">
                            <a:latin typeface="Cambria Math" panose="02040503050406030204" pitchFamily="18" charset="0"/>
                          </a:rPr>
                          <m:t>𝑝</m:t>
                        </m:r>
                      </m:e>
                    </m:d>
                  </m:oMath>
                </a14:m>
                <a:r>
                  <a:rPr lang="es-CR" sz="2800" dirty="0" smtClean="0">
                    <a:cs typeface="Courier New" panose="02070309020205020404" pitchFamily="49" charset="0"/>
                  </a:rPr>
                  <a:t> </a:t>
                </a:r>
                <a14:m>
                  <m:oMath xmlns:m="http://schemas.openxmlformats.org/officeDocument/2006/math">
                    <m:r>
                      <a:rPr lang="es-CR" sz="2800" i="1" smtClean="0">
                        <a:latin typeface="Cambria Math" panose="02040503050406030204" pitchFamily="18" charset="0"/>
                      </a:rPr>
                      <m:t>=</m:t>
                    </m:r>
                    <m:r>
                      <a:rPr lang="es-CR" sz="2800" b="0" i="1" smtClean="0">
                        <a:latin typeface="Cambria Math" panose="02040503050406030204" pitchFamily="18" charset="0"/>
                      </a:rPr>
                      <m:t>𝑈</m:t>
                    </m:r>
                    <m:r>
                      <a:rPr lang="es-CR" sz="2800" b="0" i="1" baseline="-25000" smtClean="0">
                        <a:latin typeface="Cambria Math" panose="02040503050406030204" pitchFamily="18" charset="0"/>
                      </a:rPr>
                      <m:t>𝑎</m:t>
                    </m:r>
                    <m:d>
                      <m:dPr>
                        <m:ctrlPr>
                          <a:rPr lang="es-CR" sz="2800" b="0" i="1" smtClean="0">
                            <a:latin typeface="Cambria Math" panose="02040503050406030204" pitchFamily="18" charset="0"/>
                          </a:rPr>
                        </m:ctrlPr>
                      </m:dPr>
                      <m:e>
                        <m:r>
                          <a:rPr lang="es-CR" sz="2800" b="0" i="1" smtClean="0">
                            <a:latin typeface="Cambria Math" panose="02040503050406030204" pitchFamily="18" charset="0"/>
                          </a:rPr>
                          <m:t>𝑝</m:t>
                        </m:r>
                      </m:e>
                    </m:d>
                    <m:r>
                      <a:rPr lang="es-CR" sz="2800" b="0" i="1" smtClean="0">
                        <a:latin typeface="Cambria Math" panose="02040503050406030204" pitchFamily="18" charset="0"/>
                      </a:rPr>
                      <m:t>+</m:t>
                    </m:r>
                    <m:r>
                      <a:rPr lang="es-CR" sz="2800" b="0" i="1" smtClean="0">
                        <a:latin typeface="Cambria Math" panose="02040503050406030204" pitchFamily="18" charset="0"/>
                      </a:rPr>
                      <m:t>𝑈𝑟</m:t>
                    </m:r>
                    <m:r>
                      <a:rPr lang="es-CR" sz="2800" b="0" i="1" smtClean="0">
                        <a:latin typeface="Cambria Math" panose="02040503050406030204" pitchFamily="18" charset="0"/>
                      </a:rPr>
                      <m:t>(</m:t>
                    </m:r>
                    <m:r>
                      <a:rPr lang="es-CR" sz="2800" b="0" i="1" smtClean="0">
                        <a:latin typeface="Cambria Math" panose="02040503050406030204" pitchFamily="18" charset="0"/>
                      </a:rPr>
                      <m:t>𝑝</m:t>
                    </m:r>
                    <m:r>
                      <a:rPr lang="es-CR" sz="2800" b="0" i="1" smtClean="0">
                        <a:latin typeface="Cambria Math" panose="02040503050406030204" pitchFamily="18" charset="0"/>
                      </a:rPr>
                      <m:t>)</m:t>
                    </m:r>
                  </m:oMath>
                </a14:m>
                <a:endParaRPr lang="es-CR" sz="2800" dirty="0" smtClean="0"/>
              </a:p>
              <a:p>
                <a:pPr marL="0" indent="0" algn="ctr">
                  <a:buNone/>
                </a:pPr>
                <a:endParaRPr lang="es-CR" sz="2800" dirty="0" smtClean="0"/>
              </a:p>
              <a:p>
                <a:r>
                  <a:rPr lang="es-CR" sz="2800" dirty="0" smtClean="0"/>
                  <a:t>Problema: mínimos locales</a:t>
                </a:r>
                <a:endParaRPr lang="es-CR" sz="2800" dirty="0"/>
              </a:p>
            </p:txBody>
          </p:sp>
        </mc:Choice>
        <mc:Fallback xmlns="">
          <p:sp>
            <p:nvSpPr>
              <p:cNvPr id="6" name="Marcador de contenido 5"/>
              <p:cNvSpPr>
                <a:spLocks noGrp="1" noRot="1" noChangeAspect="1" noMove="1" noResize="1" noEditPoints="1" noAdjustHandles="1" noChangeArrowheads="1" noChangeShapeType="1" noTextEdit="1"/>
              </p:cNvSpPr>
              <p:nvPr>
                <p:ph idx="1"/>
              </p:nvPr>
            </p:nvSpPr>
            <p:spPr>
              <a:blipFill rotWithShape="0">
                <a:blip r:embed="rId2"/>
                <a:stretch>
                  <a:fillRect l="-1500" t="-1732" r="-2333"/>
                </a:stretch>
              </a:blipFill>
            </p:spPr>
            <p:txBody>
              <a:bodyPr/>
              <a:lstStyle/>
              <a:p>
                <a:r>
                  <a:rPr lang="es-CR">
                    <a:noFill/>
                  </a:rPr>
                  <a:t> </a:t>
                </a:r>
              </a:p>
            </p:txBody>
          </p:sp>
        </mc:Fallback>
      </mc:AlternateContent>
    </p:spTree>
    <p:extLst>
      <p:ext uri="{BB962C8B-B14F-4D97-AF65-F5344CB8AC3E}">
        <p14:creationId xmlns:p14="http://schemas.microsoft.com/office/powerpoint/2010/main" val="30368943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404664"/>
            <a:ext cx="7315200" cy="715963"/>
          </a:xfrm>
        </p:spPr>
        <p:txBody>
          <a:bodyPr/>
          <a:lstStyle/>
          <a:p>
            <a:pPr algn="ctr"/>
            <a:r>
              <a:rPr lang="es-CR" dirty="0" smtClean="0">
                <a:solidFill>
                  <a:schemeClr val="bg1"/>
                </a:solidFill>
              </a:rPr>
              <a:t>Generación de caminos</a:t>
            </a:r>
            <a:endParaRPr lang="es-CR" dirty="0">
              <a:solidFill>
                <a:schemeClr val="bg1"/>
              </a:solidFill>
            </a:endParaRPr>
          </a:p>
        </p:txBody>
      </p:sp>
      <p:sp>
        <p:nvSpPr>
          <p:cNvPr id="3" name="Marcador de contenido 2"/>
          <p:cNvSpPr>
            <a:spLocks noGrp="1"/>
          </p:cNvSpPr>
          <p:nvPr>
            <p:ph idx="1"/>
          </p:nvPr>
        </p:nvSpPr>
        <p:spPr>
          <a:xfrm>
            <a:off x="990600" y="1772817"/>
            <a:ext cx="7315200" cy="4704184"/>
          </a:xfrm>
        </p:spPr>
        <p:txBody>
          <a:bodyPr/>
          <a:lstStyle/>
          <a:p>
            <a:r>
              <a:rPr lang="es-CR" dirty="0" smtClean="0"/>
              <a:t>Consiste en generar un camino libre de colisiones en un ambiente con obstáculos y optimizar este con respecto a algún criterio.</a:t>
            </a:r>
          </a:p>
          <a:p>
            <a:r>
              <a:rPr lang="es-CR" dirty="0"/>
              <a:t>Algoritmos para la generación de </a:t>
            </a:r>
            <a:r>
              <a:rPr lang="es-CR" dirty="0" smtClean="0"/>
              <a:t>caminos: </a:t>
            </a:r>
          </a:p>
          <a:p>
            <a:pPr lvl="1"/>
            <a:r>
              <a:rPr lang="es-CR" dirty="0" smtClean="0"/>
              <a:t>Tipos</a:t>
            </a:r>
            <a:r>
              <a:rPr lang="es-CR" dirty="0"/>
              <a:t>:</a:t>
            </a:r>
          </a:p>
          <a:p>
            <a:pPr lvl="2"/>
            <a:r>
              <a:rPr lang="es-CR" dirty="0"/>
              <a:t>Off-line</a:t>
            </a:r>
          </a:p>
          <a:p>
            <a:pPr lvl="2"/>
            <a:r>
              <a:rPr lang="es-CR" dirty="0"/>
              <a:t>On-line</a:t>
            </a:r>
          </a:p>
          <a:p>
            <a:endParaRPr lang="es-CR" dirty="0" smtClean="0"/>
          </a:p>
          <a:p>
            <a:endParaRPr lang="es-CR" dirty="0"/>
          </a:p>
        </p:txBody>
      </p:sp>
    </p:spTree>
    <p:extLst>
      <p:ext uri="{BB962C8B-B14F-4D97-AF65-F5344CB8AC3E}">
        <p14:creationId xmlns:p14="http://schemas.microsoft.com/office/powerpoint/2010/main" val="2602937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82668" y="398225"/>
            <a:ext cx="7315200" cy="715963"/>
          </a:xfrm>
        </p:spPr>
        <p:txBody>
          <a:bodyPr/>
          <a:lstStyle/>
          <a:p>
            <a:r>
              <a:rPr lang="en-US" dirty="0" smtClean="0">
                <a:solidFill>
                  <a:schemeClr val="bg1"/>
                </a:solidFill>
              </a:rPr>
              <a:t>Camino </a:t>
            </a:r>
            <a:r>
              <a:rPr lang="en-US" dirty="0" err="1" smtClean="0">
                <a:solidFill>
                  <a:schemeClr val="bg1"/>
                </a:solidFill>
              </a:rPr>
              <a:t>libre</a:t>
            </a:r>
            <a:r>
              <a:rPr lang="en-US" dirty="0" smtClean="0">
                <a:solidFill>
                  <a:schemeClr val="bg1"/>
                </a:solidFill>
              </a:rPr>
              <a:t> de </a:t>
            </a:r>
            <a:r>
              <a:rPr lang="en-US" dirty="0" err="1" smtClean="0">
                <a:solidFill>
                  <a:schemeClr val="bg1"/>
                </a:solidFill>
              </a:rPr>
              <a:t>colisión</a:t>
            </a:r>
            <a:endParaRPr lang="es-CR" dirty="0">
              <a:solidFill>
                <a:schemeClr val="bg1"/>
              </a:solidFill>
            </a:endParaRPr>
          </a:p>
        </p:txBody>
      </p:sp>
      <p:sp>
        <p:nvSpPr>
          <p:cNvPr id="3" name="Marcador de contenido 2"/>
          <p:cNvSpPr>
            <a:spLocks noGrp="1"/>
          </p:cNvSpPr>
          <p:nvPr>
            <p:ph idx="1"/>
          </p:nvPr>
        </p:nvSpPr>
        <p:spPr>
          <a:xfrm>
            <a:off x="982668" y="2060848"/>
            <a:ext cx="7315200" cy="3870325"/>
          </a:xfrm>
        </p:spPr>
        <p:txBody>
          <a:bodyPr/>
          <a:lstStyle/>
          <a:p>
            <a:r>
              <a:rPr lang="en-US" dirty="0" smtClean="0"/>
              <a:t>Uno de los </a:t>
            </a:r>
            <a:r>
              <a:rPr lang="en-US" dirty="0" err="1" smtClean="0"/>
              <a:t>principales</a:t>
            </a:r>
            <a:r>
              <a:rPr lang="en-US" dirty="0" smtClean="0"/>
              <a:t> </a:t>
            </a:r>
            <a:r>
              <a:rPr lang="en-US" dirty="0" err="1" smtClean="0"/>
              <a:t>problemas</a:t>
            </a:r>
            <a:r>
              <a:rPr lang="en-US" dirty="0" smtClean="0"/>
              <a:t> en </a:t>
            </a:r>
            <a:r>
              <a:rPr lang="en-US" dirty="0" err="1" smtClean="0"/>
              <a:t>robótica</a:t>
            </a:r>
            <a:r>
              <a:rPr lang="en-US" dirty="0" smtClean="0"/>
              <a:t>: </a:t>
            </a:r>
            <a:r>
              <a:rPr lang="en-US" dirty="0" err="1" smtClean="0"/>
              <a:t>Planeamiento</a:t>
            </a:r>
            <a:r>
              <a:rPr lang="en-US" dirty="0" smtClean="0"/>
              <a:t> de </a:t>
            </a:r>
            <a:r>
              <a:rPr lang="en-US" dirty="0" err="1" smtClean="0"/>
              <a:t>rutas</a:t>
            </a:r>
            <a:r>
              <a:rPr lang="en-US" dirty="0" smtClean="0"/>
              <a:t> en el robot.</a:t>
            </a:r>
          </a:p>
          <a:p>
            <a:endParaRPr lang="en-US" dirty="0" smtClean="0"/>
          </a:p>
        </p:txBody>
      </p:sp>
      <p:pic>
        <p:nvPicPr>
          <p:cNvPr id="4" name="Imagen 3"/>
          <p:cNvPicPr>
            <a:picLocks noChangeAspect="1"/>
          </p:cNvPicPr>
          <p:nvPr/>
        </p:nvPicPr>
        <p:blipFill>
          <a:blip r:embed="rId2"/>
          <a:stretch>
            <a:fillRect/>
          </a:stretch>
        </p:blipFill>
        <p:spPr>
          <a:xfrm>
            <a:off x="2878143" y="3429000"/>
            <a:ext cx="3524250" cy="3086100"/>
          </a:xfrm>
          <a:prstGeom prst="rect">
            <a:avLst/>
          </a:prstGeom>
        </p:spPr>
      </p:pic>
      <p:sp>
        <p:nvSpPr>
          <p:cNvPr id="5" name="CuadroTexto 4"/>
          <p:cNvSpPr txBox="1"/>
          <p:nvPr/>
        </p:nvSpPr>
        <p:spPr>
          <a:xfrm>
            <a:off x="2771800" y="6515100"/>
            <a:ext cx="3528392" cy="261610"/>
          </a:xfrm>
          <a:prstGeom prst="rect">
            <a:avLst/>
          </a:prstGeom>
          <a:noFill/>
        </p:spPr>
        <p:txBody>
          <a:bodyPr wrap="square" rtlCol="0">
            <a:spAutoFit/>
          </a:bodyPr>
          <a:lstStyle/>
          <a:p>
            <a:r>
              <a:rPr lang="en-US" sz="1100" dirty="0" smtClean="0"/>
              <a:t>Figura 12. </a:t>
            </a:r>
            <a:r>
              <a:rPr lang="en-US" sz="1100" dirty="0" err="1" smtClean="0"/>
              <a:t>Ejemplo</a:t>
            </a:r>
            <a:r>
              <a:rPr lang="en-US" sz="1100" dirty="0" smtClean="0"/>
              <a:t> </a:t>
            </a:r>
            <a:r>
              <a:rPr lang="en-US" sz="1100" dirty="0" err="1" smtClean="0"/>
              <a:t>camino</a:t>
            </a:r>
            <a:r>
              <a:rPr lang="en-US" sz="1100" dirty="0" smtClean="0"/>
              <a:t> </a:t>
            </a:r>
            <a:r>
              <a:rPr lang="en-US" sz="1100" dirty="0" err="1" smtClean="0"/>
              <a:t>libre</a:t>
            </a:r>
            <a:r>
              <a:rPr lang="en-US" sz="1100" dirty="0" smtClean="0"/>
              <a:t> de collision.[7]</a:t>
            </a:r>
            <a:r>
              <a:rPr lang="es-CR" sz="1100" dirty="0" smtClean="0">
                <a:solidFill>
                  <a:srgbClr val="FF5050"/>
                </a:solidFill>
              </a:rPr>
              <a:t>.</a:t>
            </a:r>
            <a:endParaRPr lang="es-CR" sz="1100" dirty="0">
              <a:solidFill>
                <a:srgbClr val="FF5050"/>
              </a:solidFill>
            </a:endParaRPr>
          </a:p>
        </p:txBody>
      </p:sp>
    </p:spTree>
    <p:extLst>
      <p:ext uri="{BB962C8B-B14F-4D97-AF65-F5344CB8AC3E}">
        <p14:creationId xmlns:p14="http://schemas.microsoft.com/office/powerpoint/2010/main" val="36223177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90600" y="1628801"/>
            <a:ext cx="7315200" cy="4848200"/>
          </a:xfrm>
        </p:spPr>
        <p:txBody>
          <a:bodyPr/>
          <a:lstStyle/>
          <a:p>
            <a:r>
              <a:rPr lang="en-US" dirty="0" smtClean="0"/>
              <a:t>El </a:t>
            </a:r>
            <a:r>
              <a:rPr lang="en-US" dirty="0" err="1" smtClean="0"/>
              <a:t>camino</a:t>
            </a:r>
            <a:r>
              <a:rPr lang="en-US" dirty="0" smtClean="0"/>
              <a:t> de un robot </a:t>
            </a:r>
            <a:r>
              <a:rPr lang="es-CR" dirty="0" smtClean="0"/>
              <a:t>puede</a:t>
            </a:r>
            <a:r>
              <a:rPr lang="en-US" dirty="0" smtClean="0"/>
              <a:t> </a:t>
            </a:r>
            <a:r>
              <a:rPr lang="en-US" dirty="0" err="1" smtClean="0"/>
              <a:t>ser</a:t>
            </a:r>
            <a:r>
              <a:rPr lang="en-US" dirty="0" smtClean="0"/>
              <a:t> </a:t>
            </a:r>
            <a:r>
              <a:rPr lang="en-US" dirty="0" err="1" smtClean="0"/>
              <a:t>visto</a:t>
            </a:r>
            <a:r>
              <a:rPr lang="en-US" dirty="0" smtClean="0"/>
              <a:t> </a:t>
            </a:r>
            <a:r>
              <a:rPr lang="es-CR" dirty="0" smtClean="0"/>
              <a:t>como</a:t>
            </a:r>
            <a:r>
              <a:rPr lang="en-US" dirty="0" smtClean="0"/>
              <a:t> la </a:t>
            </a:r>
            <a:r>
              <a:rPr lang="es-CR" dirty="0" smtClean="0"/>
              <a:t>secuencia</a:t>
            </a:r>
            <a:r>
              <a:rPr lang="en-US" dirty="0" smtClean="0"/>
              <a:t> de </a:t>
            </a:r>
            <a:r>
              <a:rPr lang="es-CR" dirty="0" smtClean="0"/>
              <a:t>traslaciones</a:t>
            </a:r>
            <a:r>
              <a:rPr lang="en-US" dirty="0" smtClean="0"/>
              <a:t> y </a:t>
            </a:r>
            <a:r>
              <a:rPr lang="en-US" dirty="0" err="1" smtClean="0"/>
              <a:t>rotaciones</a:t>
            </a:r>
            <a:r>
              <a:rPr lang="en-US" dirty="0" smtClean="0"/>
              <a:t> de un </a:t>
            </a:r>
            <a:r>
              <a:rPr lang="en-US" dirty="0" err="1" smtClean="0"/>
              <a:t>punto</a:t>
            </a:r>
            <a:r>
              <a:rPr lang="en-US" dirty="0" smtClean="0"/>
              <a:t> de </a:t>
            </a:r>
            <a:r>
              <a:rPr lang="en-US" dirty="0" err="1" smtClean="0"/>
              <a:t>inicio</a:t>
            </a:r>
            <a:r>
              <a:rPr lang="en-US" dirty="0" smtClean="0"/>
              <a:t> </a:t>
            </a:r>
            <a:r>
              <a:rPr lang="en-US" dirty="0" err="1" smtClean="0"/>
              <a:t>hacia</a:t>
            </a:r>
            <a:r>
              <a:rPr lang="en-US" dirty="0" smtClean="0"/>
              <a:t> un </a:t>
            </a:r>
            <a:r>
              <a:rPr lang="en-US" dirty="0" err="1" smtClean="0"/>
              <a:t>punto</a:t>
            </a:r>
            <a:r>
              <a:rPr lang="en-US" dirty="0" smtClean="0"/>
              <a:t> final en el </a:t>
            </a:r>
            <a:r>
              <a:rPr lang="en-US" dirty="0" err="1" smtClean="0"/>
              <a:t>espacio</a:t>
            </a:r>
            <a:r>
              <a:rPr lang="en-US" dirty="0" smtClean="0"/>
              <a:t> de </a:t>
            </a:r>
            <a:r>
              <a:rPr lang="en-US" dirty="0" err="1" smtClean="0"/>
              <a:t>trabajo</a:t>
            </a:r>
            <a:r>
              <a:rPr lang="en-US" dirty="0" smtClean="0"/>
              <a:t>.</a:t>
            </a:r>
            <a:endParaRPr lang="es-CR" dirty="0"/>
          </a:p>
        </p:txBody>
      </p:sp>
      <p:pic>
        <p:nvPicPr>
          <p:cNvPr id="4" name="Imagen 3"/>
          <p:cNvPicPr>
            <a:picLocks noChangeAspect="1"/>
          </p:cNvPicPr>
          <p:nvPr/>
        </p:nvPicPr>
        <p:blipFill>
          <a:blip r:embed="rId2"/>
          <a:stretch>
            <a:fillRect/>
          </a:stretch>
        </p:blipFill>
        <p:spPr>
          <a:xfrm>
            <a:off x="1547664" y="3771900"/>
            <a:ext cx="3476625" cy="3086100"/>
          </a:xfrm>
          <a:prstGeom prst="rect">
            <a:avLst/>
          </a:prstGeom>
        </p:spPr>
      </p:pic>
      <p:sp>
        <p:nvSpPr>
          <p:cNvPr id="2" name="CuadroTexto 1"/>
          <p:cNvSpPr txBox="1"/>
          <p:nvPr/>
        </p:nvSpPr>
        <p:spPr>
          <a:xfrm>
            <a:off x="5024289" y="6394904"/>
            <a:ext cx="3240360" cy="430887"/>
          </a:xfrm>
          <a:prstGeom prst="rect">
            <a:avLst/>
          </a:prstGeom>
          <a:noFill/>
        </p:spPr>
        <p:txBody>
          <a:bodyPr wrap="square" rtlCol="0">
            <a:spAutoFit/>
          </a:bodyPr>
          <a:lstStyle/>
          <a:p>
            <a:pPr algn="l"/>
            <a:r>
              <a:rPr lang="es-CR" sz="1100" dirty="0" smtClean="0"/>
              <a:t>Figura 13. Ejemplo camino libre de colisión de objeto que se traslada y rota.[8]</a:t>
            </a:r>
            <a:endParaRPr lang="es-CR" sz="1100" dirty="0"/>
          </a:p>
        </p:txBody>
      </p:sp>
    </p:spTree>
    <p:extLst>
      <p:ext uri="{BB962C8B-B14F-4D97-AF65-F5344CB8AC3E}">
        <p14:creationId xmlns:p14="http://schemas.microsoft.com/office/powerpoint/2010/main" val="196574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smtClean="0"/>
              <a:t>Robots móviles</a:t>
            </a:r>
            <a:endParaRPr lang="es-CR" dirty="0"/>
          </a:p>
        </p:txBody>
      </p:sp>
      <p:sp>
        <p:nvSpPr>
          <p:cNvPr id="3" name="Content Placeholder 2"/>
          <p:cNvSpPr>
            <a:spLocks noGrp="1"/>
          </p:cNvSpPr>
          <p:nvPr>
            <p:ph idx="1"/>
          </p:nvPr>
        </p:nvSpPr>
        <p:spPr/>
        <p:txBody>
          <a:bodyPr/>
          <a:lstStyle/>
          <a:p>
            <a:r>
              <a:rPr lang="es-CR" dirty="0" smtClean="0"/>
              <a:t>Robots: </a:t>
            </a:r>
            <a:r>
              <a:rPr lang="es-CR" dirty="0"/>
              <a:t>son máquinas móviles que mediante extremidades son capaces de interactuar con el mundo que los </a:t>
            </a:r>
            <a:r>
              <a:rPr lang="es-CR" dirty="0" smtClean="0"/>
              <a:t>rodea.</a:t>
            </a:r>
          </a:p>
          <a:p>
            <a:r>
              <a:rPr lang="es-CR" dirty="0"/>
              <a:t>C</a:t>
            </a:r>
            <a:r>
              <a:rPr lang="es-CR" dirty="0" smtClean="0"/>
              <a:t>ontrolados </a:t>
            </a:r>
            <a:r>
              <a:rPr lang="es-CR" dirty="0"/>
              <a:t>por </a:t>
            </a:r>
            <a:r>
              <a:rPr lang="es-CR" dirty="0" smtClean="0"/>
              <a:t>algoritmos.</a:t>
            </a:r>
          </a:p>
          <a:p>
            <a:r>
              <a:rPr lang="es-CR" dirty="0"/>
              <a:t>I</a:t>
            </a:r>
            <a:r>
              <a:rPr lang="es-CR" dirty="0" smtClean="0"/>
              <a:t>nteligencia artificial.</a:t>
            </a:r>
          </a:p>
        </p:txBody>
      </p:sp>
    </p:spTree>
    <p:extLst>
      <p:ext uri="{BB962C8B-B14F-4D97-AF65-F5344CB8AC3E}">
        <p14:creationId xmlns:p14="http://schemas.microsoft.com/office/powerpoint/2010/main" val="32907134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5827" y="260648"/>
            <a:ext cx="7315200" cy="1049883"/>
          </a:xfrm>
        </p:spPr>
        <p:txBody>
          <a:bodyPr/>
          <a:lstStyle/>
          <a:p>
            <a:r>
              <a:rPr lang="es-CR" sz="4000" dirty="0" smtClean="0">
                <a:solidFill>
                  <a:schemeClr val="bg1"/>
                </a:solidFill>
              </a:rPr>
              <a:t>Posicionamiento de un robot en el espacio de trabajo</a:t>
            </a:r>
            <a:endParaRPr lang="es-CR" sz="4000" dirty="0">
              <a:solidFill>
                <a:schemeClr val="bg1"/>
              </a:solidFill>
            </a:endParaRPr>
          </a:p>
        </p:txBody>
      </p:sp>
      <p:pic>
        <p:nvPicPr>
          <p:cNvPr id="4" name="Marcador de contenido 3"/>
          <p:cNvPicPr>
            <a:picLocks noGrp="1" noChangeAspect="1"/>
          </p:cNvPicPr>
          <p:nvPr>
            <p:ph idx="1"/>
          </p:nvPr>
        </p:nvPicPr>
        <p:blipFill>
          <a:blip r:embed="rId3"/>
          <a:stretch>
            <a:fillRect/>
          </a:stretch>
        </p:blipFill>
        <p:spPr>
          <a:xfrm>
            <a:off x="1331640" y="2502480"/>
            <a:ext cx="6276975" cy="2619375"/>
          </a:xfrm>
          <a:prstGeom prst="rect">
            <a:avLst/>
          </a:prstGeom>
        </p:spPr>
      </p:pic>
      <p:sp>
        <p:nvSpPr>
          <p:cNvPr id="5" name="CuadroTexto 4"/>
          <p:cNvSpPr txBox="1"/>
          <p:nvPr/>
        </p:nvSpPr>
        <p:spPr>
          <a:xfrm>
            <a:off x="2411760" y="5121855"/>
            <a:ext cx="5472608" cy="261610"/>
          </a:xfrm>
          <a:prstGeom prst="rect">
            <a:avLst/>
          </a:prstGeom>
          <a:noFill/>
        </p:spPr>
        <p:txBody>
          <a:bodyPr wrap="square" rtlCol="0">
            <a:spAutoFit/>
          </a:bodyPr>
          <a:lstStyle/>
          <a:p>
            <a:pPr algn="l"/>
            <a:r>
              <a:rPr lang="nl-NL" sz="1100" dirty="0" smtClean="0">
                <a:solidFill>
                  <a:schemeClr val="bg2"/>
                </a:solidFill>
              </a:rPr>
              <a:t>Figura 14. Posicionamiento de un robot en un espacio de trabajo. [9]</a:t>
            </a:r>
            <a:endParaRPr lang="es-CR" sz="1100" dirty="0">
              <a:solidFill>
                <a:srgbClr val="C00000"/>
              </a:solidFill>
            </a:endParaRPr>
          </a:p>
        </p:txBody>
      </p:sp>
    </p:spTree>
    <p:extLst>
      <p:ext uri="{BB962C8B-B14F-4D97-AF65-F5344CB8AC3E}">
        <p14:creationId xmlns:p14="http://schemas.microsoft.com/office/powerpoint/2010/main" val="283565071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28800" y="332656"/>
            <a:ext cx="7315200" cy="715963"/>
          </a:xfrm>
        </p:spPr>
        <p:txBody>
          <a:bodyPr/>
          <a:lstStyle/>
          <a:p>
            <a:r>
              <a:rPr lang="es-CR" dirty="0" smtClean="0">
                <a:solidFill>
                  <a:schemeClr val="bg1"/>
                </a:solidFill>
              </a:rPr>
              <a:t>Grados de libertad</a:t>
            </a:r>
            <a:endParaRPr lang="es-CR" dirty="0">
              <a:solidFill>
                <a:schemeClr val="bg1"/>
              </a:solidFill>
            </a:endParaRPr>
          </a:p>
        </p:txBody>
      </p:sp>
      <p:sp>
        <p:nvSpPr>
          <p:cNvPr id="3" name="Marcador de contenido 2"/>
          <p:cNvSpPr>
            <a:spLocks noGrp="1"/>
          </p:cNvSpPr>
          <p:nvPr>
            <p:ph idx="1"/>
          </p:nvPr>
        </p:nvSpPr>
        <p:spPr>
          <a:xfrm>
            <a:off x="990600" y="1844825"/>
            <a:ext cx="7315200" cy="4632176"/>
          </a:xfrm>
        </p:spPr>
        <p:txBody>
          <a:bodyPr/>
          <a:lstStyle/>
          <a:p>
            <a:r>
              <a:rPr lang="es-CR" dirty="0" smtClean="0"/>
              <a:t>Cantidad de parámetros para posicionar un robot.</a:t>
            </a:r>
          </a:p>
          <a:p>
            <a:r>
              <a:rPr lang="es-CR" dirty="0" smtClean="0"/>
              <a:t>En superficie plana:</a:t>
            </a:r>
          </a:p>
          <a:p>
            <a:pPr lvl="1"/>
            <a:r>
              <a:rPr lang="es-CR" dirty="0"/>
              <a:t>Si el robot solo puede trasladarse tiene 2 grados de libertad.</a:t>
            </a:r>
          </a:p>
          <a:p>
            <a:pPr lvl="1"/>
            <a:r>
              <a:rPr lang="es-CR" dirty="0"/>
              <a:t>Si también rota tiene 3</a:t>
            </a:r>
            <a:r>
              <a:rPr lang="es-CR" dirty="0" smtClean="0"/>
              <a:t>.</a:t>
            </a:r>
          </a:p>
          <a:p>
            <a:r>
              <a:rPr lang="es-CR" dirty="0" smtClean="0"/>
              <a:t>En tres dimensiones si el objeto se traslada tiene tres grados de libertad, si también rota 6.</a:t>
            </a:r>
          </a:p>
        </p:txBody>
      </p:sp>
    </p:spTree>
    <p:extLst>
      <p:ext uri="{BB962C8B-B14F-4D97-AF65-F5344CB8AC3E}">
        <p14:creationId xmlns:p14="http://schemas.microsoft.com/office/powerpoint/2010/main" val="40641303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260648"/>
            <a:ext cx="7315200" cy="715963"/>
          </a:xfrm>
        </p:spPr>
        <p:txBody>
          <a:bodyPr/>
          <a:lstStyle/>
          <a:p>
            <a:r>
              <a:rPr lang="es-CR" dirty="0" smtClean="0">
                <a:solidFill>
                  <a:schemeClr val="bg1"/>
                </a:solidFill>
              </a:rPr>
              <a:t>Espacio de configuración</a:t>
            </a:r>
            <a:endParaRPr lang="es-CR" dirty="0">
              <a:solidFill>
                <a:schemeClr val="bg1"/>
              </a:solidFill>
            </a:endParaRPr>
          </a:p>
        </p:txBody>
      </p:sp>
      <p:sp>
        <p:nvSpPr>
          <p:cNvPr id="3" name="Marcador de contenido 2"/>
          <p:cNvSpPr>
            <a:spLocks noGrp="1"/>
          </p:cNvSpPr>
          <p:nvPr>
            <p:ph idx="1"/>
          </p:nvPr>
        </p:nvSpPr>
        <p:spPr>
          <a:xfrm>
            <a:off x="990600" y="1916833"/>
            <a:ext cx="7315200" cy="4560168"/>
          </a:xfrm>
        </p:spPr>
        <p:txBody>
          <a:bodyPr/>
          <a:lstStyle/>
          <a:p>
            <a:r>
              <a:rPr lang="es-CR" dirty="0" smtClean="0"/>
              <a:t>Espacio de parámetros del robot.</a:t>
            </a:r>
          </a:p>
          <a:p>
            <a:endParaRPr lang="es-CR" dirty="0"/>
          </a:p>
          <a:p>
            <a:endParaRPr lang="es-CR" dirty="0" smtClean="0"/>
          </a:p>
          <a:p>
            <a:endParaRPr lang="es-CR" dirty="0"/>
          </a:p>
          <a:p>
            <a:endParaRPr lang="es-CR" dirty="0" smtClean="0"/>
          </a:p>
          <a:p>
            <a:endParaRPr lang="es-CR" dirty="0"/>
          </a:p>
          <a:p>
            <a:r>
              <a:rPr lang="es-CR" dirty="0" smtClean="0"/>
              <a:t>Intersección con obstáculo P. Espacio de configuración prohibido</a:t>
            </a:r>
          </a:p>
        </p:txBody>
      </p:sp>
      <p:pic>
        <p:nvPicPr>
          <p:cNvPr id="4" name="Imagen 3"/>
          <p:cNvPicPr>
            <a:picLocks noChangeAspect="1"/>
          </p:cNvPicPr>
          <p:nvPr/>
        </p:nvPicPr>
        <p:blipFill>
          <a:blip r:embed="rId2"/>
          <a:stretch>
            <a:fillRect/>
          </a:stretch>
        </p:blipFill>
        <p:spPr>
          <a:xfrm>
            <a:off x="1250876" y="2564904"/>
            <a:ext cx="6324600" cy="2619375"/>
          </a:xfrm>
          <a:prstGeom prst="rect">
            <a:avLst/>
          </a:prstGeom>
        </p:spPr>
      </p:pic>
      <p:sp>
        <p:nvSpPr>
          <p:cNvPr id="5" name="CuadroTexto 4"/>
          <p:cNvSpPr txBox="1"/>
          <p:nvPr/>
        </p:nvSpPr>
        <p:spPr>
          <a:xfrm>
            <a:off x="1403648" y="5184279"/>
            <a:ext cx="5976664" cy="261610"/>
          </a:xfrm>
          <a:prstGeom prst="rect">
            <a:avLst/>
          </a:prstGeom>
          <a:noFill/>
        </p:spPr>
        <p:txBody>
          <a:bodyPr wrap="square" rtlCol="0">
            <a:spAutoFit/>
          </a:bodyPr>
          <a:lstStyle/>
          <a:p>
            <a:r>
              <a:rPr lang="es-CR" sz="1100" dirty="0" smtClean="0"/>
              <a:t>Figura 15. Parámetros de un robot [9].</a:t>
            </a:r>
            <a:endParaRPr lang="es-CR" sz="1100" dirty="0"/>
          </a:p>
        </p:txBody>
      </p:sp>
    </p:spTree>
    <p:extLst>
      <p:ext uri="{BB962C8B-B14F-4D97-AF65-F5344CB8AC3E}">
        <p14:creationId xmlns:p14="http://schemas.microsoft.com/office/powerpoint/2010/main" val="1851915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39552" y="1772817"/>
            <a:ext cx="8136904" cy="4704184"/>
          </a:xfrm>
        </p:spPr>
        <p:txBody>
          <a:bodyPr/>
          <a:lstStyle/>
          <a:p>
            <a:r>
              <a:rPr lang="es-CR" dirty="0" smtClean="0"/>
              <a:t>Los obstáculos inflados en el espacio de configuración son llamados obstáculos-C</a:t>
            </a:r>
          </a:p>
          <a:p>
            <a:endParaRPr lang="es-CR" dirty="0" smtClean="0"/>
          </a:p>
          <a:p>
            <a:r>
              <a:rPr lang="es-CR" dirty="0" smtClean="0"/>
              <a:t>Se calculan usando la </a:t>
            </a:r>
          </a:p>
          <a:p>
            <a:pPr marL="0" indent="0">
              <a:buNone/>
            </a:pPr>
            <a:r>
              <a:rPr lang="es-CR" dirty="0" smtClean="0"/>
              <a:t>suma </a:t>
            </a:r>
            <a:r>
              <a:rPr lang="es-CR" dirty="0" err="1"/>
              <a:t>Minkowski</a:t>
            </a:r>
            <a:r>
              <a:rPr lang="es-CR" dirty="0"/>
              <a:t> </a:t>
            </a:r>
            <a:r>
              <a:rPr lang="es-CR" dirty="0" smtClean="0"/>
              <a:t>de P y </a:t>
            </a:r>
            <a:r>
              <a:rPr lang="es-CR" dirty="0"/>
              <a:t>R</a:t>
            </a:r>
            <a:r>
              <a:rPr lang="es-CR" dirty="0" smtClean="0"/>
              <a:t>.</a:t>
            </a:r>
          </a:p>
          <a:p>
            <a:pPr marL="0" indent="0">
              <a:buNone/>
            </a:pPr>
            <a:endParaRPr lang="es-CR" dirty="0"/>
          </a:p>
          <a:p>
            <a:endParaRPr lang="es-CR" dirty="0" smtClean="0"/>
          </a:p>
          <a:p>
            <a:endParaRPr lang="es-CR" dirty="0"/>
          </a:p>
        </p:txBody>
      </p:sp>
      <p:pic>
        <p:nvPicPr>
          <p:cNvPr id="6" name="Imagen 5"/>
          <p:cNvPicPr>
            <a:picLocks noChangeAspect="1"/>
          </p:cNvPicPr>
          <p:nvPr/>
        </p:nvPicPr>
        <p:blipFill>
          <a:blip r:embed="rId2"/>
          <a:stretch>
            <a:fillRect/>
          </a:stretch>
        </p:blipFill>
        <p:spPr>
          <a:xfrm>
            <a:off x="5200650" y="3140968"/>
            <a:ext cx="3943350" cy="2971800"/>
          </a:xfrm>
          <a:prstGeom prst="rect">
            <a:avLst/>
          </a:prstGeom>
        </p:spPr>
      </p:pic>
      <p:pic>
        <p:nvPicPr>
          <p:cNvPr id="7" name="Picture 2" descr="A + B = \{\mathbf{a}+\mathbf{b}\,|\,\mathbf{a}\in A,\ \mathbf{b}\in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360" y="5085184"/>
            <a:ext cx="3989243" cy="288032"/>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p:cNvSpPr txBox="1"/>
          <p:nvPr/>
        </p:nvSpPr>
        <p:spPr>
          <a:xfrm>
            <a:off x="5796136" y="6112768"/>
            <a:ext cx="2556284" cy="261610"/>
          </a:xfrm>
          <a:prstGeom prst="rect">
            <a:avLst/>
          </a:prstGeom>
          <a:noFill/>
        </p:spPr>
        <p:txBody>
          <a:bodyPr wrap="square" rtlCol="0">
            <a:spAutoFit/>
          </a:bodyPr>
          <a:lstStyle/>
          <a:p>
            <a:pPr algn="l"/>
            <a:r>
              <a:rPr lang="nl-NL" sz="1100" dirty="0" smtClean="0">
                <a:solidFill>
                  <a:schemeClr val="bg2"/>
                </a:solidFill>
              </a:rPr>
              <a:t>Figura 16. Ejemplo obstáculos-C. [10]</a:t>
            </a:r>
            <a:endParaRPr lang="es-CR" sz="1100" dirty="0">
              <a:solidFill>
                <a:srgbClr val="C00000"/>
              </a:solidFill>
            </a:endParaRPr>
          </a:p>
        </p:txBody>
      </p:sp>
    </p:spTree>
    <p:extLst>
      <p:ext uri="{BB962C8B-B14F-4D97-AF65-F5344CB8AC3E}">
        <p14:creationId xmlns:p14="http://schemas.microsoft.com/office/powerpoint/2010/main" val="40084648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03461" y="332656"/>
            <a:ext cx="7315200" cy="715963"/>
          </a:xfrm>
        </p:spPr>
        <p:txBody>
          <a:bodyPr/>
          <a:lstStyle/>
          <a:p>
            <a:r>
              <a:rPr lang="es-CR" sz="4000" dirty="0" smtClean="0">
                <a:solidFill>
                  <a:schemeClr val="bg1"/>
                </a:solidFill>
              </a:rPr>
              <a:t>Descomposición trapezoidal</a:t>
            </a:r>
            <a:endParaRPr lang="es-CR" sz="4000" dirty="0">
              <a:solidFill>
                <a:schemeClr val="bg1"/>
              </a:solidFill>
            </a:endParaRPr>
          </a:p>
        </p:txBody>
      </p:sp>
      <p:sp>
        <p:nvSpPr>
          <p:cNvPr id="3" name="Marcador de contenido 2"/>
          <p:cNvSpPr>
            <a:spLocks noGrp="1"/>
          </p:cNvSpPr>
          <p:nvPr>
            <p:ph idx="1"/>
          </p:nvPr>
        </p:nvSpPr>
        <p:spPr>
          <a:xfrm>
            <a:off x="755576" y="1772816"/>
            <a:ext cx="7556064" cy="4734421"/>
          </a:xfrm>
        </p:spPr>
        <p:txBody>
          <a:bodyPr/>
          <a:lstStyle/>
          <a:p>
            <a:endParaRPr lang="es-CR" dirty="0"/>
          </a:p>
          <a:p>
            <a:endParaRPr lang="es-CR" dirty="0"/>
          </a:p>
          <a:p>
            <a:endParaRPr lang="es-CR" dirty="0"/>
          </a:p>
          <a:p>
            <a:endParaRPr lang="es-CR" dirty="0"/>
          </a:p>
          <a:p>
            <a:pPr marL="0" indent="0">
              <a:buNone/>
            </a:pPr>
            <a:endParaRPr lang="es-CR" dirty="0" smtClean="0"/>
          </a:p>
          <a:p>
            <a:r>
              <a:rPr lang="es-CR" dirty="0" smtClean="0"/>
              <a:t>Dibujar líneas verticales en los vértices.</a:t>
            </a:r>
          </a:p>
          <a:p>
            <a:r>
              <a:rPr lang="es-CR" dirty="0" smtClean="0"/>
              <a:t>Remueva porciones que intersequen objetos.</a:t>
            </a:r>
          </a:p>
          <a:p>
            <a:endParaRPr lang="es-CR" sz="3000" dirty="0"/>
          </a:p>
        </p:txBody>
      </p:sp>
      <p:pic>
        <p:nvPicPr>
          <p:cNvPr id="4" name="Imagen 3"/>
          <p:cNvPicPr>
            <a:picLocks noChangeAspect="1"/>
          </p:cNvPicPr>
          <p:nvPr/>
        </p:nvPicPr>
        <p:blipFill>
          <a:blip r:embed="rId2"/>
          <a:stretch>
            <a:fillRect/>
          </a:stretch>
        </p:blipFill>
        <p:spPr>
          <a:xfrm>
            <a:off x="2266689" y="2009232"/>
            <a:ext cx="4533837" cy="2448272"/>
          </a:xfrm>
          <a:prstGeom prst="rect">
            <a:avLst/>
          </a:prstGeom>
        </p:spPr>
      </p:pic>
      <p:sp>
        <p:nvSpPr>
          <p:cNvPr id="6" name="CuadroTexto 5"/>
          <p:cNvSpPr txBox="1"/>
          <p:nvPr/>
        </p:nvSpPr>
        <p:spPr>
          <a:xfrm>
            <a:off x="2939734" y="4450323"/>
            <a:ext cx="3853378" cy="261610"/>
          </a:xfrm>
          <a:prstGeom prst="rect">
            <a:avLst/>
          </a:prstGeom>
          <a:noFill/>
        </p:spPr>
        <p:txBody>
          <a:bodyPr wrap="square" rtlCol="0">
            <a:spAutoFit/>
          </a:bodyPr>
          <a:lstStyle/>
          <a:p>
            <a:pPr algn="l"/>
            <a:r>
              <a:rPr lang="nl-NL" sz="1100" dirty="0" smtClean="0">
                <a:solidFill>
                  <a:schemeClr val="bg2"/>
                </a:solidFill>
              </a:rPr>
              <a:t>Figura 17. Ejemplo descomposición trapezoidal-C. [10]</a:t>
            </a:r>
            <a:endParaRPr lang="es-CR" sz="1100" dirty="0">
              <a:solidFill>
                <a:srgbClr val="C00000"/>
              </a:solidFill>
            </a:endParaRPr>
          </a:p>
        </p:txBody>
      </p:sp>
    </p:spTree>
    <p:extLst>
      <p:ext uri="{BB962C8B-B14F-4D97-AF65-F5344CB8AC3E}">
        <p14:creationId xmlns:p14="http://schemas.microsoft.com/office/powerpoint/2010/main" val="3136846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592" y="404664"/>
            <a:ext cx="7315200" cy="715963"/>
          </a:xfrm>
        </p:spPr>
        <p:txBody>
          <a:bodyPr/>
          <a:lstStyle/>
          <a:p>
            <a:pPr algn="ctr"/>
            <a:r>
              <a:rPr lang="es-CR" dirty="0" smtClean="0">
                <a:solidFill>
                  <a:schemeClr val="bg1"/>
                </a:solidFill>
              </a:rPr>
              <a:t>Mapa de ruta</a:t>
            </a:r>
            <a:endParaRPr lang="es-CR" dirty="0">
              <a:solidFill>
                <a:schemeClr val="bg1"/>
              </a:solidFill>
            </a:endParaRPr>
          </a:p>
        </p:txBody>
      </p:sp>
      <p:sp>
        <p:nvSpPr>
          <p:cNvPr id="3" name="Marcador de contenido 2"/>
          <p:cNvSpPr>
            <a:spLocks noGrp="1"/>
          </p:cNvSpPr>
          <p:nvPr>
            <p:ph idx="1"/>
          </p:nvPr>
        </p:nvSpPr>
        <p:spPr>
          <a:xfrm>
            <a:off x="990600" y="1916833"/>
            <a:ext cx="7315200" cy="4560168"/>
          </a:xfrm>
        </p:spPr>
        <p:txBody>
          <a:bodyPr/>
          <a:lstStyle/>
          <a:p>
            <a:endParaRPr lang="es-CR" dirty="0" smtClean="0"/>
          </a:p>
          <a:p>
            <a:endParaRPr lang="es-CR" dirty="0"/>
          </a:p>
          <a:p>
            <a:endParaRPr lang="es-CR" dirty="0" smtClean="0"/>
          </a:p>
          <a:p>
            <a:endParaRPr lang="es-CR" dirty="0"/>
          </a:p>
          <a:p>
            <a:endParaRPr lang="es-CR" dirty="0" smtClean="0"/>
          </a:p>
          <a:p>
            <a:r>
              <a:rPr lang="es-CR" dirty="0" smtClean="0"/>
              <a:t>Tomar los puntos medio de los segmentos verticales y conectarlos entre sí.</a:t>
            </a:r>
          </a:p>
        </p:txBody>
      </p:sp>
      <p:pic>
        <p:nvPicPr>
          <p:cNvPr id="4" name="Imagen 3"/>
          <p:cNvPicPr>
            <a:picLocks noChangeAspect="1"/>
          </p:cNvPicPr>
          <p:nvPr/>
        </p:nvPicPr>
        <p:blipFill>
          <a:blip r:embed="rId2"/>
          <a:stretch>
            <a:fillRect/>
          </a:stretch>
        </p:blipFill>
        <p:spPr>
          <a:xfrm>
            <a:off x="3059832" y="1916833"/>
            <a:ext cx="3205758" cy="2775134"/>
          </a:xfrm>
          <a:prstGeom prst="rect">
            <a:avLst/>
          </a:prstGeom>
        </p:spPr>
      </p:pic>
      <p:sp>
        <p:nvSpPr>
          <p:cNvPr id="5" name="CuadroTexto 4"/>
          <p:cNvSpPr txBox="1"/>
          <p:nvPr/>
        </p:nvSpPr>
        <p:spPr>
          <a:xfrm>
            <a:off x="3366673" y="4675456"/>
            <a:ext cx="2873568" cy="261610"/>
          </a:xfrm>
          <a:prstGeom prst="rect">
            <a:avLst/>
          </a:prstGeom>
          <a:noFill/>
        </p:spPr>
        <p:txBody>
          <a:bodyPr wrap="square" rtlCol="0">
            <a:spAutoFit/>
          </a:bodyPr>
          <a:lstStyle/>
          <a:p>
            <a:pPr algn="l"/>
            <a:r>
              <a:rPr lang="nl-NL" sz="1100" dirty="0" smtClean="0">
                <a:solidFill>
                  <a:schemeClr val="bg2"/>
                </a:solidFill>
              </a:rPr>
              <a:t>Figura 18. Ejemplo de mapa de ruta. [10]</a:t>
            </a:r>
            <a:endParaRPr lang="es-CR" sz="1100" dirty="0">
              <a:solidFill>
                <a:srgbClr val="C00000"/>
              </a:solidFill>
            </a:endParaRPr>
          </a:p>
        </p:txBody>
      </p:sp>
    </p:spTree>
    <p:extLst>
      <p:ext uri="{BB962C8B-B14F-4D97-AF65-F5344CB8AC3E}">
        <p14:creationId xmlns:p14="http://schemas.microsoft.com/office/powerpoint/2010/main" val="12126379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67544" y="260648"/>
            <a:ext cx="8208912" cy="936104"/>
          </a:xfrm>
        </p:spPr>
        <p:txBody>
          <a:bodyPr/>
          <a:lstStyle/>
          <a:p>
            <a:pPr algn="ctr"/>
            <a:r>
              <a:rPr lang="es-CR" sz="3600" dirty="0" smtClean="0">
                <a:solidFill>
                  <a:schemeClr val="bg1"/>
                </a:solidFill>
              </a:rPr>
              <a:t>Algoritmo para calcular un camino libre de colisión</a:t>
            </a:r>
            <a:endParaRPr lang="es-CR" sz="3600" dirty="0">
              <a:solidFill>
                <a:schemeClr val="bg1"/>
              </a:solidFill>
            </a:endParaRPr>
          </a:p>
        </p:txBody>
      </p:sp>
      <p:sp>
        <p:nvSpPr>
          <p:cNvPr id="3" name="Marcador de contenido 2"/>
          <p:cNvSpPr>
            <a:spLocks noGrp="1"/>
          </p:cNvSpPr>
          <p:nvPr>
            <p:ph idx="1"/>
          </p:nvPr>
        </p:nvSpPr>
        <p:spPr>
          <a:xfrm>
            <a:off x="990600" y="1556793"/>
            <a:ext cx="7315200" cy="4920208"/>
          </a:xfrm>
        </p:spPr>
        <p:txBody>
          <a:bodyPr/>
          <a:lstStyle/>
          <a:p>
            <a:r>
              <a:rPr lang="es-CR" sz="3000" dirty="0" smtClean="0"/>
              <a:t>Paso 1: Tome un punto p en el robot R como punto de referencia.</a:t>
            </a:r>
          </a:p>
          <a:p>
            <a:r>
              <a:rPr lang="es-CR" sz="3000" dirty="0" smtClean="0"/>
              <a:t>Paso 2: Usando la suma de </a:t>
            </a:r>
            <a:r>
              <a:rPr lang="es-CR" sz="3000" dirty="0" err="1" smtClean="0"/>
              <a:t>Minkowski</a:t>
            </a:r>
            <a:r>
              <a:rPr lang="es-CR" sz="3000" dirty="0" smtClean="0"/>
              <a:t> calcule obstáculos-C en los obstáculos.</a:t>
            </a:r>
          </a:p>
          <a:p>
            <a:r>
              <a:rPr lang="es-CR" sz="3000" dirty="0" smtClean="0"/>
              <a:t>Paso 3: Calcule el espacio libre de colisión usando descomposición trapezoidal.</a:t>
            </a:r>
          </a:p>
          <a:p>
            <a:r>
              <a:rPr lang="es-CR" sz="3000" dirty="0" smtClean="0"/>
              <a:t>Paso 4:Construya el mapa de rutas </a:t>
            </a:r>
          </a:p>
          <a:p>
            <a:r>
              <a:rPr lang="es-CR" sz="3000" dirty="0" smtClean="0"/>
              <a:t>Paso 5: Construya una ruta desde un punto inicial hacia un punto final</a:t>
            </a:r>
            <a:endParaRPr lang="es-CR" sz="3000" dirty="0"/>
          </a:p>
        </p:txBody>
      </p:sp>
    </p:spTree>
    <p:extLst>
      <p:ext uri="{BB962C8B-B14F-4D97-AF65-F5344CB8AC3E}">
        <p14:creationId xmlns:p14="http://schemas.microsoft.com/office/powerpoint/2010/main" val="17096968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R" dirty="0" smtClean="0"/>
              <a:t>CONCLUSIONES</a:t>
            </a:r>
            <a:endParaRPr lang="es-CR" dirty="0"/>
          </a:p>
        </p:txBody>
      </p:sp>
      <p:sp>
        <p:nvSpPr>
          <p:cNvPr id="3" name="Marcador de contenido 2"/>
          <p:cNvSpPr>
            <a:spLocks noGrp="1"/>
          </p:cNvSpPr>
          <p:nvPr>
            <p:ph idx="1"/>
          </p:nvPr>
        </p:nvSpPr>
        <p:spPr/>
        <p:txBody>
          <a:bodyPr/>
          <a:lstStyle/>
          <a:p>
            <a:r>
              <a:rPr lang="es-CR" sz="2400" dirty="0" smtClean="0"/>
              <a:t>Importancia de la </a:t>
            </a:r>
            <a:r>
              <a:rPr lang="es-ES" sz="2400" dirty="0" smtClean="0"/>
              <a:t>localización y planificación de trayectorias. </a:t>
            </a:r>
          </a:p>
          <a:p>
            <a:endParaRPr lang="es-ES" sz="2400" dirty="0"/>
          </a:p>
          <a:p>
            <a:r>
              <a:rPr lang="es-ES" sz="2400" dirty="0" smtClean="0"/>
              <a:t>Elección del método de planificación.</a:t>
            </a:r>
          </a:p>
          <a:p>
            <a:pPr lvl="1"/>
            <a:r>
              <a:rPr lang="es-ES" sz="2000" dirty="0" smtClean="0"/>
              <a:t>¿Cuál es el mejor? -&gt; Voronoi</a:t>
            </a:r>
          </a:p>
          <a:p>
            <a:pPr lvl="1"/>
            <a:endParaRPr lang="es-ES" sz="2000" dirty="0"/>
          </a:p>
          <a:p>
            <a:r>
              <a:rPr lang="es-ES" sz="2400" dirty="0" smtClean="0"/>
              <a:t> Algoritmos para la generación de caminos óptimos.</a:t>
            </a:r>
          </a:p>
          <a:p>
            <a:pPr lvl="1"/>
            <a:r>
              <a:rPr lang="es-ES" sz="2000" dirty="0" smtClean="0"/>
              <a:t>Algoritmo de búsqueda A*</a:t>
            </a:r>
            <a:endParaRPr lang="es-CR" sz="2000" dirty="0"/>
          </a:p>
        </p:txBody>
      </p:sp>
    </p:spTree>
    <p:extLst>
      <p:ext uri="{BB962C8B-B14F-4D97-AF65-F5344CB8AC3E}">
        <p14:creationId xmlns:p14="http://schemas.microsoft.com/office/powerpoint/2010/main" val="285823275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0600" y="404664"/>
            <a:ext cx="7315200" cy="715963"/>
          </a:xfrm>
        </p:spPr>
        <p:txBody>
          <a:bodyPr/>
          <a:lstStyle/>
          <a:p>
            <a:pPr algn="ctr"/>
            <a:r>
              <a:rPr lang="es-CR" sz="3600" dirty="0" smtClean="0">
                <a:solidFill>
                  <a:schemeClr val="bg1"/>
                </a:solidFill>
              </a:rPr>
              <a:t>REFERENCIAS BIBLIOGRÁFICAS</a:t>
            </a:r>
            <a:endParaRPr lang="es-CR" sz="3600" dirty="0">
              <a:solidFill>
                <a:schemeClr val="bg1"/>
              </a:solidFill>
            </a:endParaRPr>
          </a:p>
        </p:txBody>
      </p:sp>
      <p:sp>
        <p:nvSpPr>
          <p:cNvPr id="3" name="Marcador de contenido 2"/>
          <p:cNvSpPr>
            <a:spLocks noGrp="1"/>
          </p:cNvSpPr>
          <p:nvPr>
            <p:ph idx="1"/>
          </p:nvPr>
        </p:nvSpPr>
        <p:spPr>
          <a:xfrm>
            <a:off x="990600" y="1772817"/>
            <a:ext cx="7315200" cy="4704184"/>
          </a:xfrm>
        </p:spPr>
        <p:txBody>
          <a:bodyPr/>
          <a:lstStyle/>
          <a:p>
            <a:r>
              <a:rPr lang="es-CR" sz="1300" u="sng" dirty="0" smtClean="0">
                <a:solidFill>
                  <a:srgbClr val="CC3300"/>
                </a:solidFill>
                <a:hlinkClick r:id="rId2"/>
              </a:rPr>
              <a:t>[</a:t>
            </a:r>
            <a:r>
              <a:rPr lang="es-CR" sz="1300" u="sng" dirty="0">
                <a:solidFill>
                  <a:srgbClr val="CC3300"/>
                </a:solidFill>
                <a:hlinkClick r:id="rId2"/>
              </a:rPr>
              <a:t>1</a:t>
            </a:r>
            <a:r>
              <a:rPr lang="es-CR" sz="1300" u="sng" dirty="0" smtClean="0">
                <a:solidFill>
                  <a:srgbClr val="CC3300"/>
                </a:solidFill>
                <a:hlinkClick r:id="rId2"/>
              </a:rPr>
              <a:t>]</a:t>
            </a:r>
            <a:r>
              <a:rPr lang="es-CR" sz="1300" u="sng" dirty="0">
                <a:solidFill>
                  <a:srgbClr val="CC3300"/>
                </a:solidFill>
                <a:hlinkClick r:id="rId2"/>
              </a:rPr>
              <a:t> </a:t>
            </a:r>
            <a:r>
              <a:rPr lang="es-CR" sz="1300" u="sng" dirty="0" err="1">
                <a:solidFill>
                  <a:srgbClr val="CC3300"/>
                </a:solidFill>
                <a:hlinkClick r:id="rId2"/>
              </a:rPr>
              <a:t>s.a</a:t>
            </a:r>
            <a:r>
              <a:rPr lang="es-CR" sz="1300" u="sng" dirty="0">
                <a:solidFill>
                  <a:srgbClr val="CC3300"/>
                </a:solidFill>
                <a:hlinkClick r:id="rId2"/>
              </a:rPr>
              <a:t> (</a:t>
            </a:r>
            <a:r>
              <a:rPr lang="es-CR" sz="1300" u="sng" dirty="0" err="1">
                <a:solidFill>
                  <a:srgbClr val="CC3300"/>
                </a:solidFill>
                <a:hlinkClick r:id="rId2"/>
              </a:rPr>
              <a:t>s.f</a:t>
            </a:r>
            <a:r>
              <a:rPr lang="es-CR" sz="1300" u="sng" dirty="0">
                <a:solidFill>
                  <a:srgbClr val="CC3300"/>
                </a:solidFill>
                <a:hlinkClick r:id="rId2"/>
              </a:rPr>
              <a:t>). Google Imágenes.</a:t>
            </a:r>
            <a:r>
              <a:rPr lang="es-CR" sz="1300" u="sng" dirty="0" smtClean="0">
                <a:solidFill>
                  <a:srgbClr val="CC3300"/>
                </a:solidFill>
                <a:hlinkClick r:id="rId2"/>
              </a:rPr>
              <a:t> </a:t>
            </a:r>
            <a:r>
              <a:rPr lang="es-CR" sz="1300" u="sng" dirty="0">
                <a:solidFill>
                  <a:srgbClr val="CC3300"/>
                </a:solidFill>
                <a:hlinkClick r:id="rId2"/>
              </a:rPr>
              <a:t>http://response.jp/imgs/feed_l/79363.jpg</a:t>
            </a:r>
            <a:endParaRPr lang="es-CR" sz="1300" u="sng" dirty="0" smtClean="0">
              <a:solidFill>
                <a:srgbClr val="CC3300"/>
              </a:solidFill>
              <a:hlinkClick r:id="rId2"/>
            </a:endParaRPr>
          </a:p>
          <a:p>
            <a:r>
              <a:rPr lang="es-CR" sz="1300" u="sng" dirty="0" smtClean="0">
                <a:solidFill>
                  <a:srgbClr val="CC3300"/>
                </a:solidFill>
                <a:hlinkClick r:id="rId2"/>
              </a:rPr>
              <a:t>[2] </a:t>
            </a:r>
            <a:r>
              <a:rPr lang="es-CR" sz="1300" u="sng" dirty="0" err="1">
                <a:solidFill>
                  <a:srgbClr val="CC3300"/>
                </a:solidFill>
                <a:hlinkClick r:id="rId2"/>
              </a:rPr>
              <a:t>s.a</a:t>
            </a:r>
            <a:r>
              <a:rPr lang="es-CR" sz="1300" u="sng" dirty="0">
                <a:solidFill>
                  <a:srgbClr val="CC3300"/>
                </a:solidFill>
                <a:hlinkClick r:id="rId2"/>
              </a:rPr>
              <a:t> (</a:t>
            </a:r>
            <a:r>
              <a:rPr lang="es-CR" sz="1300" u="sng" dirty="0" err="1">
                <a:solidFill>
                  <a:srgbClr val="CC3300"/>
                </a:solidFill>
                <a:hlinkClick r:id="rId2"/>
              </a:rPr>
              <a:t>s.f</a:t>
            </a:r>
            <a:r>
              <a:rPr lang="es-CR" sz="1300" u="sng" dirty="0">
                <a:solidFill>
                  <a:srgbClr val="CC3300"/>
                </a:solidFill>
                <a:hlinkClick r:id="rId2"/>
              </a:rPr>
              <a:t>). Google Imágenes. http://</a:t>
            </a:r>
            <a:r>
              <a:rPr lang="es-CR" sz="1300" u="sng" dirty="0" smtClean="0">
                <a:solidFill>
                  <a:srgbClr val="CC3300"/>
                </a:solidFill>
                <a:hlinkClick r:id="rId2"/>
              </a:rPr>
              <a:t>www.areatecnologia.com/images/robotica.jpg</a:t>
            </a:r>
            <a:endParaRPr lang="es-CR" sz="1300" u="sng" dirty="0" smtClean="0">
              <a:solidFill>
                <a:srgbClr val="CC3300"/>
              </a:solidFill>
            </a:endParaRPr>
          </a:p>
          <a:p>
            <a:r>
              <a:rPr lang="es-CR" sz="1300" u="sng" dirty="0" smtClean="0">
                <a:solidFill>
                  <a:srgbClr val="CC3300"/>
                </a:solidFill>
                <a:hlinkClick r:id="rId3"/>
              </a:rPr>
              <a:t>[3] </a:t>
            </a:r>
            <a:r>
              <a:rPr lang="es-CR" sz="1300" u="sng" dirty="0" err="1" smtClean="0">
                <a:solidFill>
                  <a:srgbClr val="CC3300"/>
                </a:solidFill>
                <a:hlinkClick r:id="rId3"/>
              </a:rPr>
              <a:t>s.a</a:t>
            </a:r>
            <a:r>
              <a:rPr lang="es-CR" sz="1300" u="sng" dirty="0" smtClean="0">
                <a:solidFill>
                  <a:srgbClr val="CC3300"/>
                </a:solidFill>
                <a:hlinkClick r:id="rId3"/>
              </a:rPr>
              <a:t> (</a:t>
            </a:r>
            <a:r>
              <a:rPr lang="es-CR" sz="1300" u="sng" dirty="0" err="1" smtClean="0">
                <a:solidFill>
                  <a:srgbClr val="CC3300"/>
                </a:solidFill>
                <a:hlinkClick r:id="rId3"/>
              </a:rPr>
              <a:t>s.f</a:t>
            </a:r>
            <a:r>
              <a:rPr lang="es-CR" sz="1300" u="sng" dirty="0" smtClean="0">
                <a:solidFill>
                  <a:srgbClr val="CC3300"/>
                </a:solidFill>
                <a:hlinkClick r:id="rId3"/>
              </a:rPr>
              <a:t>). Google Imágenes. http://static2.actualidadgadget.com/wp-content/uploads/2015/04/robots.jpg</a:t>
            </a:r>
            <a:endParaRPr lang="es-CR" sz="1300" u="sng" dirty="0" smtClean="0">
              <a:solidFill>
                <a:srgbClr val="CC3300"/>
              </a:solidFill>
            </a:endParaRPr>
          </a:p>
          <a:p>
            <a:r>
              <a:rPr lang="es-ES" sz="1300" u="sng" dirty="0" smtClean="0">
                <a:solidFill>
                  <a:srgbClr val="CC3300"/>
                </a:solidFill>
                <a:hlinkClick r:id="rId4"/>
              </a:rPr>
              <a:t>[4] </a:t>
            </a:r>
            <a:r>
              <a:rPr lang="es-ES" sz="1300" u="sng" dirty="0" err="1" smtClean="0">
                <a:solidFill>
                  <a:srgbClr val="CC3300"/>
                </a:solidFill>
                <a:hlinkClick r:id="rId4"/>
              </a:rPr>
              <a:t>s.a</a:t>
            </a:r>
            <a:r>
              <a:rPr lang="es-ES" sz="1300" u="sng" dirty="0" smtClean="0">
                <a:solidFill>
                  <a:srgbClr val="CC3300"/>
                </a:solidFill>
                <a:hlinkClick r:id="rId4"/>
              </a:rPr>
              <a:t> </a:t>
            </a:r>
            <a:r>
              <a:rPr lang="es-ES" sz="1300" u="sng" dirty="0">
                <a:solidFill>
                  <a:srgbClr val="CC3300"/>
                </a:solidFill>
                <a:hlinkClick r:id="rId4"/>
              </a:rPr>
              <a:t>(</a:t>
            </a:r>
            <a:r>
              <a:rPr lang="es-ES" sz="1300" u="sng" dirty="0" err="1">
                <a:solidFill>
                  <a:srgbClr val="CC3300"/>
                </a:solidFill>
                <a:hlinkClick r:id="rId4"/>
              </a:rPr>
              <a:t>s.f</a:t>
            </a:r>
            <a:r>
              <a:rPr lang="es-ES" sz="1300" u="sng" dirty="0">
                <a:solidFill>
                  <a:srgbClr val="CC3300"/>
                </a:solidFill>
                <a:hlinkClick r:id="rId4"/>
              </a:rPr>
              <a:t>).Control cinemático</a:t>
            </a:r>
            <a:r>
              <a:rPr lang="es-ES" sz="1300" u="sng" dirty="0" smtClean="0">
                <a:solidFill>
                  <a:srgbClr val="CC3300"/>
                </a:solidFill>
                <a:hlinkClick r:id="rId4"/>
              </a:rPr>
              <a:t>.</a:t>
            </a:r>
            <a:endParaRPr lang="es-ES" sz="1300" u="sng" dirty="0" smtClean="0">
              <a:solidFill>
                <a:srgbClr val="CC3300"/>
              </a:solidFill>
            </a:endParaRPr>
          </a:p>
          <a:p>
            <a:r>
              <a:rPr lang="es-ES" sz="1300" u="sng" dirty="0" smtClean="0">
                <a:solidFill>
                  <a:srgbClr val="CC3300"/>
                </a:solidFill>
                <a:hlinkClick r:id="rId5"/>
              </a:rPr>
              <a:t>[5] </a:t>
            </a:r>
            <a:r>
              <a:rPr lang="es-ES" sz="1300" u="sng" dirty="0" err="1" smtClean="0">
                <a:solidFill>
                  <a:srgbClr val="CC3300"/>
                </a:solidFill>
                <a:hlinkClick r:id="rId5"/>
              </a:rPr>
              <a:t>s.a</a:t>
            </a:r>
            <a:r>
              <a:rPr lang="es-ES" sz="1300" u="sng" dirty="0" smtClean="0">
                <a:solidFill>
                  <a:srgbClr val="CC3300"/>
                </a:solidFill>
                <a:hlinkClick r:id="rId5"/>
              </a:rPr>
              <a:t> </a:t>
            </a:r>
            <a:r>
              <a:rPr lang="es-ES" sz="1300" u="sng" dirty="0">
                <a:solidFill>
                  <a:srgbClr val="CC3300"/>
                </a:solidFill>
                <a:hlinkClick r:id="rId5"/>
              </a:rPr>
              <a:t>(</a:t>
            </a:r>
            <a:r>
              <a:rPr lang="es-ES" sz="1300" u="sng" dirty="0" err="1">
                <a:solidFill>
                  <a:srgbClr val="CC3300"/>
                </a:solidFill>
                <a:hlinkClick r:id="rId5"/>
              </a:rPr>
              <a:t>s.f</a:t>
            </a:r>
            <a:r>
              <a:rPr lang="es-ES" sz="1300" u="sng" dirty="0">
                <a:solidFill>
                  <a:srgbClr val="CC3300"/>
                </a:solidFill>
                <a:hlinkClick r:id="rId5"/>
              </a:rPr>
              <a:t>).Planificación de trayectorias</a:t>
            </a:r>
            <a:r>
              <a:rPr lang="es-ES" sz="1300" u="sng" dirty="0" smtClean="0">
                <a:solidFill>
                  <a:srgbClr val="CC3300"/>
                </a:solidFill>
                <a:hlinkClick r:id="rId5"/>
              </a:rPr>
              <a:t>.</a:t>
            </a:r>
            <a:endParaRPr lang="es-CR" sz="1300" u="sng" dirty="0" smtClean="0">
              <a:solidFill>
                <a:srgbClr val="CC3300"/>
              </a:solidFill>
            </a:endParaRPr>
          </a:p>
          <a:p>
            <a:r>
              <a:rPr lang="es-ES" sz="1300" u="sng" dirty="0" smtClean="0">
                <a:solidFill>
                  <a:srgbClr val="CC3300"/>
                </a:solidFill>
                <a:hlinkClick r:id="rId6"/>
              </a:rPr>
              <a:t>[6] </a:t>
            </a:r>
            <a:r>
              <a:rPr lang="es-ES" sz="1300" u="sng" dirty="0" err="1" smtClean="0">
                <a:solidFill>
                  <a:srgbClr val="CC3300"/>
                </a:solidFill>
                <a:hlinkClick r:id="rId6"/>
              </a:rPr>
              <a:t>Yandun</a:t>
            </a:r>
            <a:r>
              <a:rPr lang="es-ES" sz="1300" u="sng" dirty="0" smtClean="0">
                <a:solidFill>
                  <a:srgbClr val="CC3300"/>
                </a:solidFill>
                <a:hlinkClick r:id="rId6"/>
              </a:rPr>
              <a:t>, Aracely (2012). Planeación y seguimiento de trayectorias de un robot </a:t>
            </a:r>
            <a:r>
              <a:rPr lang="es-ES" sz="1300" u="sng" dirty="0" smtClean="0">
                <a:solidFill>
                  <a:srgbClr val="CC3300"/>
                </a:solidFill>
                <a:hlinkClick r:id="rId6"/>
              </a:rPr>
              <a:t>móvil</a:t>
            </a:r>
            <a:endParaRPr lang="es-ES" sz="1300" u="sng" dirty="0" smtClean="0">
              <a:solidFill>
                <a:srgbClr val="CC3300"/>
              </a:solidFill>
            </a:endParaRPr>
          </a:p>
          <a:p>
            <a:r>
              <a:rPr lang="es-ES" sz="1300" u="sng" dirty="0" smtClean="0">
                <a:solidFill>
                  <a:srgbClr val="CC3300"/>
                </a:solidFill>
              </a:rPr>
              <a:t>[7]</a:t>
            </a:r>
            <a:r>
              <a:rPr lang="en-US" sz="1300" u="sng" dirty="0">
                <a:solidFill>
                  <a:srgbClr val="CC3300"/>
                </a:solidFill>
              </a:rPr>
              <a:t> J-C </a:t>
            </a:r>
            <a:r>
              <a:rPr lang="en-US" sz="1300" u="sng" dirty="0" err="1">
                <a:solidFill>
                  <a:srgbClr val="CC3300"/>
                </a:solidFill>
              </a:rPr>
              <a:t>Latombe</a:t>
            </a:r>
            <a:r>
              <a:rPr lang="en-US" sz="1300" u="sng" dirty="0">
                <a:solidFill>
                  <a:srgbClr val="CC3300"/>
                </a:solidFill>
              </a:rPr>
              <a:t>, Robot Motion Planning, Kluwer </a:t>
            </a:r>
            <a:r>
              <a:rPr lang="en-US" sz="1300" u="sng" dirty="0" smtClean="0">
                <a:solidFill>
                  <a:srgbClr val="CC3300"/>
                </a:solidFill>
              </a:rPr>
              <a:t>Academic </a:t>
            </a:r>
            <a:r>
              <a:rPr lang="es-CR" sz="1300" u="sng" dirty="0" err="1" smtClean="0">
                <a:solidFill>
                  <a:srgbClr val="CC3300"/>
                </a:solidFill>
              </a:rPr>
              <a:t>Publishers</a:t>
            </a:r>
            <a:r>
              <a:rPr lang="es-CR" sz="1300" u="sng" dirty="0">
                <a:solidFill>
                  <a:srgbClr val="CC3300"/>
                </a:solidFill>
              </a:rPr>
              <a:t>, Boston, </a:t>
            </a:r>
            <a:r>
              <a:rPr lang="es-CR" sz="1300" u="sng" dirty="0" smtClean="0">
                <a:solidFill>
                  <a:srgbClr val="CC3300"/>
                </a:solidFill>
              </a:rPr>
              <a:t>1991</a:t>
            </a:r>
          </a:p>
          <a:p>
            <a:r>
              <a:rPr lang="es-CR" sz="1300" u="sng" dirty="0" smtClean="0">
                <a:solidFill>
                  <a:srgbClr val="CC3300"/>
                </a:solidFill>
              </a:rPr>
              <a:t>[8] H</a:t>
            </a:r>
            <a:r>
              <a:rPr lang="es-CR" sz="1300" u="sng" dirty="0">
                <a:solidFill>
                  <a:srgbClr val="CC3300"/>
                </a:solidFill>
              </a:rPr>
              <a:t>. </a:t>
            </a:r>
            <a:r>
              <a:rPr lang="es-CR" sz="1300" u="sng" dirty="0" err="1">
                <a:solidFill>
                  <a:srgbClr val="CC3300"/>
                </a:solidFill>
              </a:rPr>
              <a:t>Choset</a:t>
            </a:r>
            <a:r>
              <a:rPr lang="es-CR" sz="1300" u="sng" dirty="0">
                <a:solidFill>
                  <a:srgbClr val="CC3300"/>
                </a:solidFill>
              </a:rPr>
              <a:t>, K. M. Lynch, S. Hutchinson, G. </a:t>
            </a:r>
            <a:r>
              <a:rPr lang="es-CR" sz="1300" u="sng" dirty="0" err="1">
                <a:solidFill>
                  <a:srgbClr val="CC3300"/>
                </a:solidFill>
              </a:rPr>
              <a:t>Kantor</a:t>
            </a:r>
            <a:r>
              <a:rPr lang="es-CR" sz="1300" u="sng" dirty="0">
                <a:solidFill>
                  <a:srgbClr val="CC3300"/>
                </a:solidFill>
              </a:rPr>
              <a:t>, W. </a:t>
            </a:r>
            <a:r>
              <a:rPr lang="en-US" sz="1300" u="sng" dirty="0" err="1">
                <a:solidFill>
                  <a:srgbClr val="CC3300"/>
                </a:solidFill>
              </a:rPr>
              <a:t>Burgard</a:t>
            </a:r>
            <a:r>
              <a:rPr lang="en-US" sz="1300" u="sng" dirty="0">
                <a:solidFill>
                  <a:srgbClr val="CC3300"/>
                </a:solidFill>
              </a:rPr>
              <a:t>, L. E. </a:t>
            </a:r>
            <a:r>
              <a:rPr lang="en-US" sz="1300" u="sng" dirty="0" err="1">
                <a:solidFill>
                  <a:srgbClr val="CC3300"/>
                </a:solidFill>
              </a:rPr>
              <a:t>Kavraki</a:t>
            </a:r>
            <a:r>
              <a:rPr lang="en-US" sz="1300" u="sng" dirty="0">
                <a:solidFill>
                  <a:srgbClr val="CC3300"/>
                </a:solidFill>
              </a:rPr>
              <a:t> and S. </a:t>
            </a:r>
            <a:r>
              <a:rPr lang="en-US" sz="1300" u="sng" dirty="0" err="1">
                <a:solidFill>
                  <a:srgbClr val="CC3300"/>
                </a:solidFill>
              </a:rPr>
              <a:t>Thrun</a:t>
            </a:r>
            <a:r>
              <a:rPr lang="en-US" sz="1300" u="sng" dirty="0">
                <a:solidFill>
                  <a:srgbClr val="CC3300"/>
                </a:solidFill>
              </a:rPr>
              <a:t>, Principles of Robot Motion: Theory, Algorithms, and Implementations, MIT </a:t>
            </a:r>
            <a:r>
              <a:rPr lang="es-CR" sz="1300" u="sng" dirty="0" err="1">
                <a:solidFill>
                  <a:srgbClr val="CC3300"/>
                </a:solidFill>
              </a:rPr>
              <a:t>Press</a:t>
            </a:r>
            <a:r>
              <a:rPr lang="es-CR" sz="1300" u="sng" dirty="0">
                <a:solidFill>
                  <a:srgbClr val="CC3300"/>
                </a:solidFill>
              </a:rPr>
              <a:t>, Cambridge, MA, 2005</a:t>
            </a:r>
            <a:r>
              <a:rPr lang="es-CR" sz="1300" u="sng" dirty="0" smtClean="0">
                <a:solidFill>
                  <a:srgbClr val="CC3300"/>
                </a:solidFill>
              </a:rPr>
              <a:t>.</a:t>
            </a:r>
          </a:p>
          <a:p>
            <a:r>
              <a:rPr lang="es-CR" sz="1300" u="sng" dirty="0" smtClean="0">
                <a:solidFill>
                  <a:srgbClr val="CC3300"/>
                </a:solidFill>
              </a:rPr>
              <a:t>[9]</a:t>
            </a:r>
            <a:r>
              <a:rPr lang="nl-NL" sz="1300" u="sng" dirty="0">
                <a:solidFill>
                  <a:srgbClr val="CC3300"/>
                </a:solidFill>
              </a:rPr>
              <a:t> M. de Berg, M. Van Kreveld, M. Overmars and O. </a:t>
            </a:r>
            <a:r>
              <a:rPr lang="en-US" sz="1300" u="sng" dirty="0">
                <a:solidFill>
                  <a:srgbClr val="CC3300"/>
                </a:solidFill>
              </a:rPr>
              <a:t>Schwarzkopf, Computational Geometry: Algorithms and </a:t>
            </a:r>
            <a:r>
              <a:rPr lang="es-CR" sz="1300" u="sng" dirty="0" err="1">
                <a:solidFill>
                  <a:srgbClr val="CC3300"/>
                </a:solidFill>
              </a:rPr>
              <a:t>Applications</a:t>
            </a:r>
            <a:r>
              <a:rPr lang="es-CR" sz="1300" u="sng" dirty="0">
                <a:solidFill>
                  <a:srgbClr val="CC3300"/>
                </a:solidFill>
              </a:rPr>
              <a:t>, </a:t>
            </a:r>
            <a:r>
              <a:rPr lang="es-CR" sz="1300" u="sng" dirty="0" err="1">
                <a:solidFill>
                  <a:srgbClr val="CC3300"/>
                </a:solidFill>
              </a:rPr>
              <a:t>Springer</a:t>
            </a:r>
            <a:r>
              <a:rPr lang="es-CR" sz="1300" u="sng" dirty="0">
                <a:solidFill>
                  <a:srgbClr val="CC3300"/>
                </a:solidFill>
              </a:rPr>
              <a:t>, 1997</a:t>
            </a:r>
            <a:r>
              <a:rPr lang="es-CR" sz="1300" u="sng" dirty="0" smtClean="0">
                <a:solidFill>
                  <a:srgbClr val="CC3300"/>
                </a:solidFill>
              </a:rPr>
              <a:t>.</a:t>
            </a:r>
          </a:p>
          <a:p>
            <a:r>
              <a:rPr lang="es-CR" sz="1300" u="sng" dirty="0" smtClean="0">
                <a:solidFill>
                  <a:srgbClr val="CC3300"/>
                </a:solidFill>
              </a:rPr>
              <a:t>[10]</a:t>
            </a:r>
            <a:r>
              <a:rPr lang="en-US" sz="1300" u="sng" dirty="0">
                <a:solidFill>
                  <a:srgbClr val="CC3300"/>
                </a:solidFill>
              </a:rPr>
              <a:t> </a:t>
            </a:r>
            <a:r>
              <a:rPr lang="en-US" sz="1300" u="sng" dirty="0" smtClean="0">
                <a:solidFill>
                  <a:srgbClr val="CC3300"/>
                </a:solidFill>
              </a:rPr>
              <a:t>T. </a:t>
            </a:r>
            <a:r>
              <a:rPr lang="en-US" sz="1300" u="sng" dirty="0">
                <a:solidFill>
                  <a:srgbClr val="CC3300"/>
                </a:solidFill>
              </a:rPr>
              <a:t>Lozano-Perez and M. A. Wesley, An algorithm for planning collision-free paths among polyhedral obstacles, Communication of ACM, 22 (1979), 560-570.</a:t>
            </a:r>
            <a:endParaRPr lang="es-CR" sz="1300" u="sng" dirty="0">
              <a:solidFill>
                <a:srgbClr val="CC3300"/>
              </a:solidFill>
            </a:endParaRPr>
          </a:p>
          <a:p>
            <a:r>
              <a:rPr lang="en-US" sz="1300" u="sng" dirty="0" smtClean="0">
                <a:solidFill>
                  <a:srgbClr val="CC3300"/>
                </a:solidFill>
              </a:rPr>
              <a:t> </a:t>
            </a:r>
            <a:r>
              <a:rPr lang="en-US" sz="1300" u="sng" dirty="0" smtClean="0">
                <a:solidFill>
                  <a:srgbClr val="CC3300"/>
                </a:solidFill>
              </a:rPr>
              <a:t>K</a:t>
            </a:r>
            <a:r>
              <a:rPr lang="en-US" sz="1300" u="sng" dirty="0">
                <a:solidFill>
                  <a:srgbClr val="CC3300"/>
                </a:solidFill>
              </a:rPr>
              <a:t>. </a:t>
            </a:r>
            <a:r>
              <a:rPr lang="en-US" sz="1300" u="sng" dirty="0" err="1">
                <a:solidFill>
                  <a:srgbClr val="CC3300"/>
                </a:solidFill>
              </a:rPr>
              <a:t>Kedem</a:t>
            </a:r>
            <a:r>
              <a:rPr lang="en-US" sz="1300" u="sng" dirty="0">
                <a:solidFill>
                  <a:srgbClr val="CC3300"/>
                </a:solidFill>
              </a:rPr>
              <a:t>, R. Livne1, J. </a:t>
            </a:r>
            <a:r>
              <a:rPr lang="en-US" sz="1300" u="sng" dirty="0" err="1">
                <a:solidFill>
                  <a:srgbClr val="CC3300"/>
                </a:solidFill>
              </a:rPr>
              <a:t>Pach</a:t>
            </a:r>
            <a:r>
              <a:rPr lang="en-US" sz="1300" u="sng" dirty="0">
                <a:solidFill>
                  <a:srgbClr val="CC3300"/>
                </a:solidFill>
              </a:rPr>
              <a:t> and M. </a:t>
            </a:r>
            <a:r>
              <a:rPr lang="en-US" sz="1300" u="sng" dirty="0" err="1">
                <a:solidFill>
                  <a:srgbClr val="CC3300"/>
                </a:solidFill>
              </a:rPr>
              <a:t>Sharir</a:t>
            </a:r>
            <a:r>
              <a:rPr lang="en-US" sz="1300" u="sng" dirty="0">
                <a:solidFill>
                  <a:srgbClr val="CC3300"/>
                </a:solidFill>
              </a:rPr>
              <a:t> (1986), On the union of Jordan regions and collision-free translational motion amidst polygonal obstacles, Discrete and Computational Geometry, 59-71.</a:t>
            </a:r>
          </a:p>
          <a:p>
            <a:r>
              <a:rPr lang="en-US" sz="1300" u="sng" dirty="0" smtClean="0">
                <a:solidFill>
                  <a:srgbClr val="CC3300"/>
                </a:solidFill>
              </a:rPr>
              <a:t> </a:t>
            </a:r>
            <a:r>
              <a:rPr lang="en-US" sz="1300" u="sng" dirty="0" smtClean="0">
                <a:solidFill>
                  <a:srgbClr val="CC3300"/>
                </a:solidFill>
              </a:rPr>
              <a:t>L</a:t>
            </a:r>
            <a:r>
              <a:rPr lang="en-US" sz="1300" u="sng" dirty="0">
                <a:solidFill>
                  <a:srgbClr val="CC3300"/>
                </a:solidFill>
              </a:rPr>
              <a:t>. </a:t>
            </a:r>
            <a:r>
              <a:rPr lang="en-US" sz="1300" u="sng" dirty="0" err="1">
                <a:solidFill>
                  <a:srgbClr val="CC3300"/>
                </a:solidFill>
              </a:rPr>
              <a:t>Guibas</a:t>
            </a:r>
            <a:r>
              <a:rPr lang="en-US" sz="1300" u="sng" dirty="0">
                <a:solidFill>
                  <a:srgbClr val="CC3300"/>
                </a:solidFill>
              </a:rPr>
              <a:t>, L. Ramshaw and J. </a:t>
            </a:r>
            <a:r>
              <a:rPr lang="en-US" sz="1300" u="sng" dirty="0" err="1">
                <a:solidFill>
                  <a:srgbClr val="CC3300"/>
                </a:solidFill>
              </a:rPr>
              <a:t>Stolfi</a:t>
            </a:r>
            <a:r>
              <a:rPr lang="en-US" sz="1300" u="sng" dirty="0">
                <a:solidFill>
                  <a:srgbClr val="CC3300"/>
                </a:solidFill>
              </a:rPr>
              <a:t> (1983), A kinetic framework for </a:t>
            </a:r>
            <a:r>
              <a:rPr lang="es-CR" sz="1300" u="sng" dirty="0" err="1">
                <a:solidFill>
                  <a:srgbClr val="CC3300"/>
                </a:solidFill>
              </a:rPr>
              <a:t>computational</a:t>
            </a:r>
            <a:r>
              <a:rPr lang="es-CR" sz="1300" u="sng" dirty="0">
                <a:solidFill>
                  <a:srgbClr val="CC3300"/>
                </a:solidFill>
              </a:rPr>
              <a:t> </a:t>
            </a:r>
            <a:r>
              <a:rPr lang="es-CR" sz="1300" u="sng" dirty="0" err="1">
                <a:solidFill>
                  <a:srgbClr val="CC3300"/>
                </a:solidFill>
              </a:rPr>
              <a:t>geometry</a:t>
            </a:r>
            <a:r>
              <a:rPr lang="es-CR" sz="1300" u="sng" dirty="0">
                <a:solidFill>
                  <a:srgbClr val="CC3300"/>
                </a:solidFill>
              </a:rPr>
              <a:t>, FOCS, </a:t>
            </a:r>
            <a:r>
              <a:rPr lang="es-CR" sz="1300" u="sng" dirty="0" err="1">
                <a:solidFill>
                  <a:srgbClr val="CC3300"/>
                </a:solidFill>
              </a:rPr>
              <a:t>Pages</a:t>
            </a:r>
            <a:r>
              <a:rPr lang="es-CR" sz="1300" u="sng" dirty="0">
                <a:solidFill>
                  <a:srgbClr val="CC3300"/>
                </a:solidFill>
              </a:rPr>
              <a:t> 100-111</a:t>
            </a:r>
          </a:p>
          <a:p>
            <a:r>
              <a:rPr lang="es-CR" sz="1300" u="sng" dirty="0" smtClean="0">
                <a:solidFill>
                  <a:srgbClr val="CC3300"/>
                </a:solidFill>
                <a:hlinkClick r:id="rId7"/>
              </a:rPr>
              <a:t> </a:t>
            </a:r>
            <a:r>
              <a:rPr lang="es-CR" sz="1300" u="sng" dirty="0" smtClean="0">
                <a:solidFill>
                  <a:srgbClr val="CC3300"/>
                </a:solidFill>
                <a:hlinkClick r:id="rId7"/>
              </a:rPr>
              <a:t>Subir </a:t>
            </a:r>
            <a:r>
              <a:rPr lang="es-CR" sz="1300" u="sng" dirty="0" err="1">
                <a:solidFill>
                  <a:srgbClr val="CC3300"/>
                </a:solidFill>
                <a:hlinkClick r:id="rId7"/>
              </a:rPr>
              <a:t>Kumar</a:t>
            </a:r>
            <a:r>
              <a:rPr lang="es-CR" sz="1300" u="sng" dirty="0">
                <a:solidFill>
                  <a:srgbClr val="CC3300"/>
                </a:solidFill>
                <a:hlinkClick r:id="rId7"/>
              </a:rPr>
              <a:t> </a:t>
            </a:r>
            <a:r>
              <a:rPr lang="es-CR" sz="1300" u="sng" dirty="0" err="1">
                <a:solidFill>
                  <a:srgbClr val="CC3300"/>
                </a:solidFill>
                <a:hlinkClick r:id="rId7"/>
              </a:rPr>
              <a:t>Gosh</a:t>
            </a:r>
            <a:r>
              <a:rPr lang="es-CR" sz="1300" u="sng" dirty="0">
                <a:solidFill>
                  <a:srgbClr val="CC3300"/>
                </a:solidFill>
                <a:hlinkClick r:id="rId7"/>
              </a:rPr>
              <a:t> (</a:t>
            </a:r>
            <a:r>
              <a:rPr lang="es-CR" sz="1300" u="sng" dirty="0" err="1">
                <a:solidFill>
                  <a:srgbClr val="CC3300"/>
                </a:solidFill>
                <a:hlinkClick r:id="rId7"/>
              </a:rPr>
              <a:t>s.f</a:t>
            </a:r>
            <a:r>
              <a:rPr lang="es-CR" sz="1300" u="sng" dirty="0">
                <a:solidFill>
                  <a:srgbClr val="CC3300"/>
                </a:solidFill>
                <a:hlinkClick r:id="rId7"/>
              </a:rPr>
              <a:t>), Robot </a:t>
            </a:r>
            <a:r>
              <a:rPr lang="es-CR" sz="1300" u="sng" dirty="0" err="1">
                <a:solidFill>
                  <a:srgbClr val="CC3300"/>
                </a:solidFill>
                <a:hlinkClick r:id="rId7"/>
              </a:rPr>
              <a:t>Path</a:t>
            </a:r>
            <a:r>
              <a:rPr lang="es-CR" sz="1300" u="sng" dirty="0">
                <a:solidFill>
                  <a:srgbClr val="CC3300"/>
                </a:solidFill>
                <a:hlinkClick r:id="rId7"/>
              </a:rPr>
              <a:t> </a:t>
            </a:r>
            <a:r>
              <a:rPr lang="es-CR" sz="1300" u="sng" dirty="0" err="1">
                <a:solidFill>
                  <a:srgbClr val="CC3300"/>
                </a:solidFill>
                <a:hlinkClick r:id="rId7"/>
              </a:rPr>
              <a:t>Planning</a:t>
            </a:r>
            <a:r>
              <a:rPr lang="es-CR" sz="1300" u="sng" dirty="0">
                <a:solidFill>
                  <a:srgbClr val="CC3300"/>
                </a:solidFill>
                <a:hlinkClick r:id="rId7"/>
              </a:rPr>
              <a:t>: Off-line and On-line </a:t>
            </a:r>
            <a:r>
              <a:rPr lang="es-CR" sz="1300" u="sng" dirty="0" err="1">
                <a:solidFill>
                  <a:srgbClr val="CC3300"/>
                </a:solidFill>
                <a:hlinkClick r:id="rId7"/>
              </a:rPr>
              <a:t>Algorithms</a:t>
            </a:r>
            <a:r>
              <a:rPr lang="es-CR" sz="1300" u="sng" dirty="0">
                <a:solidFill>
                  <a:srgbClr val="CC3300"/>
                </a:solidFill>
                <a:hlinkClick r:id="rId7"/>
              </a:rPr>
              <a:t>.</a:t>
            </a:r>
            <a:r>
              <a:rPr lang="en-US" sz="1300" u="sng" dirty="0">
                <a:solidFill>
                  <a:srgbClr val="CC3300"/>
                </a:solidFill>
                <a:hlinkClick r:id="rId7"/>
              </a:rPr>
              <a:t> School of Technology &amp; Computer Science,</a:t>
            </a:r>
            <a:r>
              <a:rPr lang="es-CR" sz="1300" u="sng" dirty="0">
                <a:solidFill>
                  <a:srgbClr val="CC3300"/>
                </a:solidFill>
                <a:hlinkClick r:id="rId7"/>
              </a:rPr>
              <a:t> Mumbai 400005, India.</a:t>
            </a:r>
            <a:endParaRPr lang="es-CR" sz="1300" u="sng" dirty="0">
              <a:solidFill>
                <a:srgbClr val="CC3300"/>
              </a:solidFill>
            </a:endParaRPr>
          </a:p>
          <a:p>
            <a:endParaRPr lang="es-ES" sz="1400" dirty="0"/>
          </a:p>
        </p:txBody>
      </p:sp>
    </p:spTree>
    <p:extLst>
      <p:ext uri="{BB962C8B-B14F-4D97-AF65-F5344CB8AC3E}">
        <p14:creationId xmlns:p14="http://schemas.microsoft.com/office/powerpoint/2010/main" val="25130124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s-CR" dirty="0"/>
              <a:t>L</a:t>
            </a:r>
            <a:r>
              <a:rPr lang="es-CR" dirty="0" smtClean="0"/>
              <a:t>a </a:t>
            </a:r>
            <a:r>
              <a:rPr lang="es-CR" dirty="0"/>
              <a:t>robótica constituye una herramienta muy valiosa para el desarrollo de creación de robots de navegación autónoma, es decir, que </a:t>
            </a:r>
            <a:r>
              <a:rPr lang="es-CR" dirty="0" smtClean="0"/>
              <a:t>sea </a:t>
            </a:r>
            <a:r>
              <a:rPr lang="es-CR" dirty="0"/>
              <a:t>capaz de llegar de un punto </a:t>
            </a:r>
            <a:r>
              <a:rPr lang="es-CR" dirty="0" smtClean="0"/>
              <a:t>A, </a:t>
            </a:r>
            <a:r>
              <a:rPr lang="es-CR" dirty="0"/>
              <a:t>a un punto B. </a:t>
            </a:r>
          </a:p>
        </p:txBody>
      </p:sp>
    </p:spTree>
    <p:extLst>
      <p:ext uri="{BB962C8B-B14F-4D97-AF65-F5344CB8AC3E}">
        <p14:creationId xmlns:p14="http://schemas.microsoft.com/office/powerpoint/2010/main" val="17607647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Planeación de Trayectorias</a:t>
            </a:r>
            <a:endParaRPr lang="es-CR" dirty="0"/>
          </a:p>
        </p:txBody>
      </p:sp>
      <p:sp>
        <p:nvSpPr>
          <p:cNvPr id="3" name="Content Placeholder 2"/>
          <p:cNvSpPr>
            <a:spLocks noGrp="1"/>
          </p:cNvSpPr>
          <p:nvPr>
            <p:ph idx="1"/>
          </p:nvPr>
        </p:nvSpPr>
        <p:spPr/>
        <p:txBody>
          <a:bodyPr/>
          <a:lstStyle/>
          <a:p>
            <a:r>
              <a:rPr lang="es-CR" dirty="0"/>
              <a:t>Definimos la planeación de trayectorias como la búsqueda de una sucesión de posiciones de un robot que permiten llevarlos de un </a:t>
            </a:r>
            <a:r>
              <a:rPr lang="es-CR" dirty="0" smtClean="0"/>
              <a:t>estado </a:t>
            </a:r>
            <a:r>
              <a:rPr lang="es-CR" dirty="0"/>
              <a:t>inicial a uno </a:t>
            </a:r>
            <a:r>
              <a:rPr lang="es-CR" dirty="0" smtClean="0"/>
              <a:t>final.</a:t>
            </a:r>
            <a:endParaRPr lang="es-CR" dirty="0"/>
          </a:p>
        </p:txBody>
      </p:sp>
    </p:spTree>
    <p:extLst>
      <p:ext uri="{BB962C8B-B14F-4D97-AF65-F5344CB8AC3E}">
        <p14:creationId xmlns:p14="http://schemas.microsoft.com/office/powerpoint/2010/main" val="21853869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smtClean="0"/>
              <a:t>Tipos de Trayectorias</a:t>
            </a:r>
            <a:endParaRPr lang="es-CR" dirty="0"/>
          </a:p>
        </p:txBody>
      </p:sp>
      <p:sp>
        <p:nvSpPr>
          <p:cNvPr id="3" name="Content Placeholder 2"/>
          <p:cNvSpPr>
            <a:spLocks noGrp="1"/>
          </p:cNvSpPr>
          <p:nvPr>
            <p:ph idx="1"/>
          </p:nvPr>
        </p:nvSpPr>
        <p:spPr/>
        <p:txBody>
          <a:bodyPr/>
          <a:lstStyle/>
          <a:p>
            <a:pPr marL="0" indent="0">
              <a:buNone/>
            </a:pPr>
            <a:r>
              <a:rPr lang="es-CR" dirty="0" smtClean="0"/>
              <a:t>A </a:t>
            </a:r>
            <a:r>
              <a:rPr lang="es-CR" dirty="0"/>
              <a:t>continuación se brinda la descripción de los 3 tipos de </a:t>
            </a:r>
            <a:r>
              <a:rPr lang="es-CR" dirty="0" smtClean="0"/>
              <a:t>trayectorias:</a:t>
            </a:r>
          </a:p>
          <a:p>
            <a:r>
              <a:rPr lang="es-CR" dirty="0" smtClean="0"/>
              <a:t>Punto a Punto</a:t>
            </a:r>
          </a:p>
          <a:p>
            <a:r>
              <a:rPr lang="es-CR" dirty="0" smtClean="0"/>
              <a:t>Coordinadas</a:t>
            </a:r>
          </a:p>
          <a:p>
            <a:r>
              <a:rPr lang="es-CR" dirty="0" smtClean="0"/>
              <a:t>Continuas</a:t>
            </a:r>
          </a:p>
        </p:txBody>
      </p:sp>
    </p:spTree>
    <p:extLst>
      <p:ext uri="{BB962C8B-B14F-4D97-AF65-F5344CB8AC3E}">
        <p14:creationId xmlns:p14="http://schemas.microsoft.com/office/powerpoint/2010/main" val="750484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smtClean="0"/>
              <a:t>Punto a Punto</a:t>
            </a:r>
            <a:endParaRPr lang="es-CR" dirty="0"/>
          </a:p>
        </p:txBody>
      </p:sp>
      <p:sp>
        <p:nvSpPr>
          <p:cNvPr id="3" name="Content Placeholder 2"/>
          <p:cNvSpPr>
            <a:spLocks noGrp="1"/>
          </p:cNvSpPr>
          <p:nvPr>
            <p:ph idx="1"/>
          </p:nvPr>
        </p:nvSpPr>
        <p:spPr/>
        <p:txBody>
          <a:bodyPr/>
          <a:lstStyle/>
          <a:p>
            <a:r>
              <a:rPr lang="es-CR" dirty="0"/>
              <a:t>C</a:t>
            </a:r>
            <a:r>
              <a:rPr lang="es-CR" dirty="0" smtClean="0"/>
              <a:t>ada </a:t>
            </a:r>
            <a:r>
              <a:rPr lang="es-CR" dirty="0"/>
              <a:t>articulación evoluciona desde su punto inicial a su punto final sin considerar los estados de las demás </a:t>
            </a:r>
            <a:r>
              <a:rPr lang="es-CR" dirty="0" smtClean="0"/>
              <a:t>articulaciones: dos tipos, Movimiento eje a eje, Movimiento Simultáneo de ejes.</a:t>
            </a:r>
            <a:endParaRPr lang="es-CR" dirty="0"/>
          </a:p>
        </p:txBody>
      </p:sp>
    </p:spTree>
    <p:extLst>
      <p:ext uri="{BB962C8B-B14F-4D97-AF65-F5344CB8AC3E}">
        <p14:creationId xmlns:p14="http://schemas.microsoft.com/office/powerpoint/2010/main" val="18299317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CR" dirty="0" smtClean="0"/>
              <a:t>Movimiento eje a eje</a:t>
            </a:r>
            <a:endParaRPr lang="es-CR" dirty="0"/>
          </a:p>
        </p:txBody>
      </p:sp>
      <p:sp>
        <p:nvSpPr>
          <p:cNvPr id="3" name="Content Placeholder 2"/>
          <p:cNvSpPr>
            <a:spLocks noGrp="1"/>
          </p:cNvSpPr>
          <p:nvPr>
            <p:ph idx="1"/>
          </p:nvPr>
        </p:nvSpPr>
        <p:spPr/>
        <p:txBody>
          <a:bodyPr/>
          <a:lstStyle/>
          <a:p>
            <a:r>
              <a:rPr lang="es-CR" dirty="0"/>
              <a:t>Solo se mueve un eje o articulación a la vez, si una articulación debe moverse, lo hará cuando la anterior haya llegado a su punto final. </a:t>
            </a:r>
            <a:endParaRPr lang="es-CR" dirty="0" smtClean="0"/>
          </a:p>
          <a:p>
            <a:r>
              <a:rPr lang="es-CR" dirty="0"/>
              <a:t>U</a:t>
            </a:r>
            <a:r>
              <a:rPr lang="es-CR" dirty="0" smtClean="0"/>
              <a:t>n </a:t>
            </a:r>
            <a:r>
              <a:rPr lang="es-CR" dirty="0"/>
              <a:t>menor consumo de potencia por parte de los </a:t>
            </a:r>
            <a:r>
              <a:rPr lang="es-CR" dirty="0" smtClean="0"/>
              <a:t>actuadores.</a:t>
            </a:r>
          </a:p>
          <a:p>
            <a:r>
              <a:rPr lang="es-CR" dirty="0"/>
              <a:t>U</a:t>
            </a:r>
            <a:r>
              <a:rPr lang="es-CR" dirty="0" smtClean="0"/>
              <a:t>n </a:t>
            </a:r>
            <a:r>
              <a:rPr lang="es-CR" dirty="0"/>
              <a:t>mayor tiempo de ciclo.</a:t>
            </a:r>
          </a:p>
        </p:txBody>
      </p:sp>
    </p:spTree>
    <p:extLst>
      <p:ext uri="{BB962C8B-B14F-4D97-AF65-F5344CB8AC3E}">
        <p14:creationId xmlns:p14="http://schemas.microsoft.com/office/powerpoint/2010/main" val="3423151193"/>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24">
  <a:themeElements>
    <a:clrScheme name="powerpoint-template-24 9">
      <a:dk1>
        <a:srgbClr val="4D4D4D"/>
      </a:dk1>
      <a:lt1>
        <a:srgbClr val="FFFFFF"/>
      </a:lt1>
      <a:dk2>
        <a:srgbClr val="4D4D4D"/>
      </a:dk2>
      <a:lt2>
        <a:srgbClr val="161618"/>
      </a:lt2>
      <a:accent1>
        <a:srgbClr val="C58E0B"/>
      </a:accent1>
      <a:accent2>
        <a:srgbClr val="3A383B"/>
      </a:accent2>
      <a:accent3>
        <a:srgbClr val="FFFFFF"/>
      </a:accent3>
      <a:accent4>
        <a:srgbClr val="404040"/>
      </a:accent4>
      <a:accent5>
        <a:srgbClr val="DFC6AA"/>
      </a:accent5>
      <a:accent6>
        <a:srgbClr val="343235"/>
      </a:accent6>
      <a:hlink>
        <a:srgbClr val="A81B08"/>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R"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s-CR"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powerpoint-template-24 1">
        <a:dk1>
          <a:srgbClr val="4D4D4D"/>
        </a:dk1>
        <a:lt1>
          <a:srgbClr val="FFFFFF"/>
        </a:lt1>
        <a:dk2>
          <a:srgbClr val="4D4D4D"/>
        </a:dk2>
        <a:lt2>
          <a:srgbClr val="0C209B"/>
        </a:lt2>
        <a:accent1>
          <a:srgbClr val="2167BF"/>
        </a:accent1>
        <a:accent2>
          <a:srgbClr val="C60C0D"/>
        </a:accent2>
        <a:accent3>
          <a:srgbClr val="FFFFFF"/>
        </a:accent3>
        <a:accent4>
          <a:srgbClr val="404040"/>
        </a:accent4>
        <a:accent5>
          <a:srgbClr val="ABB8DC"/>
        </a:accent5>
        <a:accent6>
          <a:srgbClr val="B30A0B"/>
        </a:accent6>
        <a:hlink>
          <a:srgbClr val="4793C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0E0F83"/>
        </a:lt2>
        <a:accent1>
          <a:srgbClr val="4049D2"/>
        </a:accent1>
        <a:accent2>
          <a:srgbClr val="494FD9"/>
        </a:accent2>
        <a:accent3>
          <a:srgbClr val="FFFFFF"/>
        </a:accent3>
        <a:accent4>
          <a:srgbClr val="404040"/>
        </a:accent4>
        <a:accent5>
          <a:srgbClr val="AFB1E5"/>
        </a:accent5>
        <a:accent6>
          <a:srgbClr val="4147C4"/>
        </a:accent6>
        <a:hlink>
          <a:srgbClr val="757DD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4B8ACD"/>
        </a:lt2>
        <a:accent1>
          <a:srgbClr val="5C98C2"/>
        </a:accent1>
        <a:accent2>
          <a:srgbClr val="93BAD6"/>
        </a:accent2>
        <a:accent3>
          <a:srgbClr val="FFFFFF"/>
        </a:accent3>
        <a:accent4>
          <a:srgbClr val="404040"/>
        </a:accent4>
        <a:accent5>
          <a:srgbClr val="B5CADD"/>
        </a:accent5>
        <a:accent6>
          <a:srgbClr val="85A8C2"/>
        </a:accent6>
        <a:hlink>
          <a:srgbClr val="AECDE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114682"/>
        </a:lt2>
        <a:accent1>
          <a:srgbClr val="295B99"/>
        </a:accent1>
        <a:accent2>
          <a:srgbClr val="406DA6"/>
        </a:accent2>
        <a:accent3>
          <a:srgbClr val="FFFFFF"/>
        </a:accent3>
        <a:accent4>
          <a:srgbClr val="404040"/>
        </a:accent4>
        <a:accent5>
          <a:srgbClr val="ACB5CA"/>
        </a:accent5>
        <a:accent6>
          <a:srgbClr val="396296"/>
        </a:accent6>
        <a:hlink>
          <a:srgbClr val="5F84B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1984CC"/>
        </a:lt2>
        <a:accent1>
          <a:srgbClr val="0960AF"/>
        </a:accent1>
        <a:accent2>
          <a:srgbClr val="05438C"/>
        </a:accent2>
        <a:accent3>
          <a:srgbClr val="FFFFFF"/>
        </a:accent3>
        <a:accent4>
          <a:srgbClr val="404040"/>
        </a:accent4>
        <a:accent5>
          <a:srgbClr val="AAB6D4"/>
        </a:accent5>
        <a:accent6>
          <a:srgbClr val="043C7E"/>
        </a:accent6>
        <a:hlink>
          <a:srgbClr val="02306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116DE4"/>
        </a:lt2>
        <a:accent1>
          <a:srgbClr val="235CAF"/>
        </a:accent1>
        <a:accent2>
          <a:srgbClr val="54A1EE"/>
        </a:accent2>
        <a:accent3>
          <a:srgbClr val="FFFFFF"/>
        </a:accent3>
        <a:accent4>
          <a:srgbClr val="404040"/>
        </a:accent4>
        <a:accent5>
          <a:srgbClr val="ACB5D4"/>
        </a:accent5>
        <a:accent6>
          <a:srgbClr val="4B91D8"/>
        </a:accent6>
        <a:hlink>
          <a:srgbClr val="1391E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371710"/>
        </a:lt2>
        <a:accent1>
          <a:srgbClr val="542216"/>
        </a:accent1>
        <a:accent2>
          <a:srgbClr val="21110E"/>
        </a:accent2>
        <a:accent3>
          <a:srgbClr val="FFFFFF"/>
        </a:accent3>
        <a:accent4>
          <a:srgbClr val="404040"/>
        </a:accent4>
        <a:accent5>
          <a:srgbClr val="B3ABAB"/>
        </a:accent5>
        <a:accent6>
          <a:srgbClr val="1D0E0C"/>
        </a:accent6>
        <a:hlink>
          <a:srgbClr val="84391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161618"/>
        </a:lt2>
        <a:accent1>
          <a:srgbClr val="C58E0B"/>
        </a:accent1>
        <a:accent2>
          <a:srgbClr val="3A383B"/>
        </a:accent2>
        <a:accent3>
          <a:srgbClr val="FFFFFF"/>
        </a:accent3>
        <a:accent4>
          <a:srgbClr val="404040"/>
        </a:accent4>
        <a:accent5>
          <a:srgbClr val="DFC6AA"/>
        </a:accent5>
        <a:accent6>
          <a:srgbClr val="343235"/>
        </a:accent6>
        <a:hlink>
          <a:srgbClr val="A81B08"/>
        </a:hlink>
        <a:folHlink>
          <a:srgbClr val="DDDDD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powerpoint-template</Template>
  <TotalTime>932</TotalTime>
  <Words>1766</Words>
  <Application>Microsoft Office PowerPoint</Application>
  <PresentationFormat>Presentación en pantalla (4:3)</PresentationFormat>
  <Paragraphs>227</Paragraphs>
  <Slides>48</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48</vt:i4>
      </vt:variant>
    </vt:vector>
  </HeadingPairs>
  <TitlesOfParts>
    <vt:vector size="56" baseType="lpstr">
      <vt:lpstr>Arial</vt:lpstr>
      <vt:lpstr>Cambria Math</vt:lpstr>
      <vt:lpstr>Courier New</vt:lpstr>
      <vt:lpstr>Eras Demi ITC</vt:lpstr>
      <vt:lpstr>Eras Light ITC</vt:lpstr>
      <vt:lpstr>Microsoft Sans Serif</vt:lpstr>
      <vt:lpstr>Times New Roman</vt:lpstr>
      <vt:lpstr>powerpoint-template-24</vt:lpstr>
      <vt:lpstr>LOCALIZACIÓN Y PLANIFICACIÓN DE TRAYECTORIAS</vt:lpstr>
      <vt:lpstr>AGENDA</vt:lpstr>
      <vt:lpstr>Introducción</vt:lpstr>
      <vt:lpstr>Robots móviles</vt:lpstr>
      <vt:lpstr>Presentación de PowerPoint</vt:lpstr>
      <vt:lpstr>Planeación de Trayectorias</vt:lpstr>
      <vt:lpstr>Tipos de Trayectorias</vt:lpstr>
      <vt:lpstr>Punto a Punto</vt:lpstr>
      <vt:lpstr>Movimiento eje a eje</vt:lpstr>
      <vt:lpstr>Movimiento Simultáneo de ejes.</vt:lpstr>
      <vt:lpstr>Movimiento Simultáneo de ejes. (cont.)</vt:lpstr>
      <vt:lpstr>Trayectorias Coordinadas</vt:lpstr>
      <vt:lpstr>Trayectorias Continuas</vt:lpstr>
      <vt:lpstr>Interpolación de trayectorias</vt:lpstr>
      <vt:lpstr>Importancia</vt:lpstr>
      <vt:lpstr>Tipos de interpolación</vt:lpstr>
      <vt:lpstr>I-Interpolación lineal (1)</vt:lpstr>
      <vt:lpstr>I-Interpolación lineal (2)</vt:lpstr>
      <vt:lpstr>I-Interpolación lineal (3)</vt:lpstr>
      <vt:lpstr>II-Interpolación cúbica (1)</vt:lpstr>
      <vt:lpstr>II-Interpolación cúbica (2)</vt:lpstr>
      <vt:lpstr>III-Interpolación por tramos (1)</vt:lpstr>
      <vt:lpstr>III-Interpolación por tramos (2)</vt:lpstr>
      <vt:lpstr>III-Interpolación por tramos (3)</vt:lpstr>
      <vt:lpstr>III-Interpolación por tramos (3)</vt:lpstr>
      <vt:lpstr>III-Interpolación por tramos (3)</vt:lpstr>
      <vt:lpstr>MÉTODOS DE PLANIFICACIÓN DE TRAYECTORIAS</vt:lpstr>
      <vt:lpstr>I - GRAFOS DE VISIBILIDAD (1) </vt:lpstr>
      <vt:lpstr>I - GRAFOS DE VISIBILIDAD (2) </vt:lpstr>
      <vt:lpstr>II – DIAGRAMAS DE VORONOI</vt:lpstr>
      <vt:lpstr>III – ROADMAP PROBABILÍSTICO (1)</vt:lpstr>
      <vt:lpstr>III – ROADMAP PROBABILÍSTICO (2)</vt:lpstr>
      <vt:lpstr>IV – MODELADO DE ESPACIO LIBRE</vt:lpstr>
      <vt:lpstr>V – DESCOMPOSICIÓN EN CELDAS</vt:lpstr>
      <vt:lpstr>V – DESCOMPOSICIÓN EN CELDAS</vt:lpstr>
      <vt:lpstr>VI – CAMPOS POTENCIALES</vt:lpstr>
      <vt:lpstr>Generación de caminos</vt:lpstr>
      <vt:lpstr>Camino libre de colisión</vt:lpstr>
      <vt:lpstr>Presentación de PowerPoint</vt:lpstr>
      <vt:lpstr>Posicionamiento de un robot en el espacio de trabajo</vt:lpstr>
      <vt:lpstr>Grados de libertad</vt:lpstr>
      <vt:lpstr>Espacio de configuración</vt:lpstr>
      <vt:lpstr>Presentación de PowerPoint</vt:lpstr>
      <vt:lpstr>Descomposición trapezoidal</vt:lpstr>
      <vt:lpstr>Mapa de ruta</vt:lpstr>
      <vt:lpstr>Algoritmo para calcular un camino libre de colisión</vt:lpstr>
      <vt:lpstr>CONCLUSIONES</vt:lpstr>
      <vt:lpstr>REFERENCIAS BIBLIOGRÁFICAS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Ronny Elizondo Blanco</dc:creator>
  <cp:lastModifiedBy>Douglas</cp:lastModifiedBy>
  <cp:revision>73</cp:revision>
  <dcterms:created xsi:type="dcterms:W3CDTF">2015-10-17T17:22:51Z</dcterms:created>
  <dcterms:modified xsi:type="dcterms:W3CDTF">2015-10-20T02:25:26Z</dcterms:modified>
</cp:coreProperties>
</file>