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479" r:id="rId3"/>
    <p:sldId id="482" r:id="rId4"/>
    <p:sldId id="492" r:id="rId5"/>
    <p:sldId id="505" r:id="rId6"/>
    <p:sldId id="507" r:id="rId7"/>
    <p:sldId id="506" r:id="rId8"/>
    <p:sldId id="490" r:id="rId9"/>
    <p:sldId id="493" r:id="rId10"/>
    <p:sldId id="494" r:id="rId11"/>
    <p:sldId id="495" r:id="rId12"/>
    <p:sldId id="496" r:id="rId13"/>
    <p:sldId id="497" r:id="rId14"/>
    <p:sldId id="499" r:id="rId15"/>
    <p:sldId id="498" r:id="rId16"/>
    <p:sldId id="500" r:id="rId17"/>
    <p:sldId id="501" r:id="rId18"/>
    <p:sldId id="508" r:id="rId19"/>
    <p:sldId id="509" r:id="rId20"/>
    <p:sldId id="510" r:id="rId21"/>
    <p:sldId id="511" r:id="rId22"/>
    <p:sldId id="368" r:id="rId23"/>
  </p:sldIdLst>
  <p:sldSz cx="9144000" cy="6858000" type="screen4x3"/>
  <p:notesSz cx="7099300" cy="102346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umimoji="1" sz="2400" kern="1200" baseline="300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 baseline="300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 baseline="300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 baseline="300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 baseline="300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 baseline="300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 baseline="300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 baseline="300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 baseline="300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 autoAdjust="0"/>
  </p:normalViewPr>
  <p:slideViewPr>
    <p:cSldViewPr>
      <p:cViewPr varScale="1">
        <p:scale>
          <a:sx n="103" d="100"/>
          <a:sy n="103" d="100"/>
        </p:scale>
        <p:origin x="149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E0C3F248-7CEE-4049-AF3D-6B4A877EEB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DEBFBE3C-56A4-4F3C-BD25-9D701602E26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7CFAAFE4-D855-43B9-8B57-27171F3502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0CF49CF9-EE88-4B55-90E8-DC25516408C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baseline="0"/>
            </a:lvl1pPr>
          </a:lstStyle>
          <a:p>
            <a:pPr>
              <a:defRPr/>
            </a:pPr>
            <a:fld id="{75A548A8-CB36-419C-9390-E531F4D871D1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D4C9ECD-050B-4F9C-A941-FFF08E14F8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FA31BA0-1E59-4C75-8920-FF8D06A12E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44F1272-EFB1-46B5-B163-401F268D6E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E33C899F-2D05-479A-9CD0-4E1BE08C5E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59338"/>
            <a:ext cx="520700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DD4B7D9C-C236-4A20-B161-55D26D4212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3B7B3F2F-0363-40C1-8D00-F6563D0938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baseline="0"/>
            </a:lvl1pPr>
          </a:lstStyle>
          <a:p>
            <a:pPr>
              <a:defRPr/>
            </a:pPr>
            <a:fld id="{1A09D7BD-8FE0-4828-9838-3F49405A4573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856431F-218C-447C-85EC-2338EC40A7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0B94AB-6311-4B92-99D1-5025FA597579}" type="slidenum">
              <a:rPr lang="es-ES" altLang="es-CR" sz="1300" smtClean="0"/>
              <a:pPr>
                <a:spcBef>
                  <a:spcPct val="0"/>
                </a:spcBef>
              </a:pPr>
              <a:t>1</a:t>
            </a:fld>
            <a:endParaRPr lang="es-ES" altLang="es-CR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5854F89-ED92-441A-8697-62D1A27341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81FCFA7-B05B-4B60-821B-0CA390B48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R" altLang="es-C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1FDB71B-B017-43F1-B626-262AF7BFE7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B17F84-776B-4C9A-B527-09C8346BCDBF}" type="slidenum">
              <a:rPr lang="es-ES" altLang="es-CR" sz="1300" smtClean="0"/>
              <a:pPr>
                <a:spcBef>
                  <a:spcPct val="0"/>
                </a:spcBef>
              </a:pPr>
              <a:t>22</a:t>
            </a:fld>
            <a:endParaRPr lang="es-ES" altLang="es-CR" sz="13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99921FC3-6CD0-4E16-9B91-C3F47929EE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343A1340-2816-483D-B146-0E424F4AF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R" altLang="es-C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>
            <a:extLst>
              <a:ext uri="{FF2B5EF4-FFF2-40B4-BE49-F238E27FC236}">
                <a16:creationId xmlns:a16="http://schemas.microsoft.com/office/drawing/2014/main" id="{FC38261B-C731-482B-AEA9-628FE4C12667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s-CR" altLang="es-CR" baseline="0"/>
          </a:p>
        </p:txBody>
      </p:sp>
      <p:pic>
        <p:nvPicPr>
          <p:cNvPr id="5" name="Picture 1027" descr="ANABNR2">
            <a:extLst>
              <a:ext uri="{FF2B5EF4-FFF2-40B4-BE49-F238E27FC236}">
                <a16:creationId xmlns:a16="http://schemas.microsoft.com/office/drawing/2014/main" id="{98ACFB50-6B21-44E2-8BBE-3ED6BE0D2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28">
            <a:extLst>
              <a:ext uri="{FF2B5EF4-FFF2-40B4-BE49-F238E27FC236}">
                <a16:creationId xmlns:a16="http://schemas.microsoft.com/office/drawing/2014/main" id="{AD8EC6D4-850B-45CF-AA4A-3F4FECC45B07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s-CR" altLang="es-CR" baseline="0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ctrTitle"/>
          </p:nvPr>
        </p:nvSpPr>
        <p:spPr>
          <a:xfrm>
            <a:off x="1066800" y="1752600"/>
            <a:ext cx="7772400" cy="1447800"/>
          </a:xfrm>
        </p:spPr>
        <p:txBody>
          <a:bodyPr/>
          <a:lstStyle>
            <a:lvl1pPr>
              <a:defRPr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351338"/>
            <a:ext cx="7772400" cy="1820862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844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6CB0560-CF2D-48E1-AB6D-21715A9736B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F5D58-425B-4902-AE1C-EC580729CBB3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03912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67550" y="533400"/>
            <a:ext cx="207645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6076950" cy="56388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8A51C2E-671B-45D5-91DC-BBBFB227294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188B9-4E5D-4200-B29A-BFE03764A3B4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75181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97A1507-B781-41DF-BBE4-20EE70BDBC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0406C-5CA7-476B-93A8-9EAC694DAAC6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73203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72F10D6-D108-4967-9DE0-1DA1B6B4CC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BA121-F4F3-4EDA-AC23-258256ADC61B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52170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8200" y="2057400"/>
            <a:ext cx="4076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67300" y="2057400"/>
            <a:ext cx="4076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2B094D0-E782-4F86-9B18-15C67E1E654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AF8F8-C10F-4191-8648-9CF7A74E6FBA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0880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AE3F16D-7899-4CA5-B172-C05591FD185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35D20-CAA0-4F36-8C69-AC6AC6D70478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68157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D34E9497-2367-40A2-92B1-09DFCB8F14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AAC20-F2F4-41D9-AC6D-EB2C09CA00D0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16831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C742FFE-AC6A-44AA-89B2-9EE24BD2D15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A66E0-90C2-4515-8847-CDE0D9C43989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191166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ABCB5C-9702-436A-927F-43DF52B239F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1C6FF-84CA-498D-AAF9-BD00A90D8DAA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28135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11DE95F-9077-4536-AF07-04283EC74DF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778AE-BA1D-482D-A8D8-4DB19786FBA8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158057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4033D5-F60C-4A02-8011-F1957839699A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s-CR" altLang="es-CR" baseline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7D70736-F4BC-4D56-A7E1-FAEDA505BE80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s-CR" altLang="es-CR" baseline="0"/>
          </a:p>
        </p:txBody>
      </p:sp>
      <p:sp>
        <p:nvSpPr>
          <p:cNvPr id="1028" name="Rectangle 4" descr="Stationery">
            <a:extLst>
              <a:ext uri="{FF2B5EF4-FFF2-40B4-BE49-F238E27FC236}">
                <a16:creationId xmlns:a16="http://schemas.microsoft.com/office/drawing/2014/main" id="{EFF66675-EEE4-44B2-8527-CE7EB0030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s-CR" altLang="es-CR" baseline="0"/>
          </a:p>
        </p:txBody>
      </p:sp>
      <p:sp>
        <p:nvSpPr>
          <p:cNvPr id="1029" name="Rectangle 5" descr="Stationery">
            <a:extLst>
              <a:ext uri="{FF2B5EF4-FFF2-40B4-BE49-F238E27FC236}">
                <a16:creationId xmlns:a16="http://schemas.microsoft.com/office/drawing/2014/main" id="{48E6A640-62C5-461C-9328-02194E62D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s-CR" altLang="es-CR" baseline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66D9D41-254C-4BF1-987F-D55ED9A55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830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/>
              <a:t>Haga clic para modificar el estilo de título del patrón</a:t>
            </a:r>
          </a:p>
        </p:txBody>
      </p:sp>
      <p:pic>
        <p:nvPicPr>
          <p:cNvPr id="1031" name="Picture 9" descr="anabnr2">
            <a:extLst>
              <a:ext uri="{FF2B5EF4-FFF2-40B4-BE49-F238E27FC236}">
                <a16:creationId xmlns:a16="http://schemas.microsoft.com/office/drawing/2014/main" id="{964343C9-CE70-4A0F-8700-C5F5966FE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0">
            <a:extLst>
              <a:ext uri="{FF2B5EF4-FFF2-40B4-BE49-F238E27FC236}">
                <a16:creationId xmlns:a16="http://schemas.microsoft.com/office/drawing/2014/main" id="{4803453B-06E5-420F-86AB-EDDE742D5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s-CR" altLang="es-CR" baseline="0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8F3EBEC4-F3FA-4BBA-B80F-C188AF162C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2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7B6A203-0153-41BF-86FF-F0CE35D15DA1}" type="slidenum">
              <a:rPr lang="es-ES" altLang="es-CR"/>
              <a:pPr>
                <a:defRPr/>
              </a:pPr>
              <a:t>‹#›</a:t>
            </a:fld>
            <a:endParaRPr lang="es-ES" altLang="es-CR"/>
          </a:p>
        </p:txBody>
      </p:sp>
      <p:sp>
        <p:nvSpPr>
          <p:cNvPr id="1034" name="Rectangle 12">
            <a:extLst>
              <a:ext uri="{FF2B5EF4-FFF2-40B4-BE49-F238E27FC236}">
                <a16:creationId xmlns:a16="http://schemas.microsoft.com/office/drawing/2014/main" id="{C70C03D8-BE51-451A-A1C4-6BDBE74EC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0574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/>
              <a:t>Haga clic para modificar el estilo de texto del patrón</a:t>
            </a:r>
          </a:p>
          <a:p>
            <a:pPr lvl="1"/>
            <a:r>
              <a:rPr lang="es-ES" altLang="es-CR"/>
              <a:t>Segundo nivel</a:t>
            </a:r>
          </a:p>
          <a:p>
            <a:pPr lvl="2"/>
            <a:r>
              <a:rPr lang="es-ES" altLang="es-CR"/>
              <a:t>Tercer nivel</a:t>
            </a:r>
          </a:p>
          <a:p>
            <a:pPr lvl="3"/>
            <a:r>
              <a:rPr lang="es-ES" altLang="es-CR"/>
              <a:t>Cuarto nivel</a:t>
            </a:r>
          </a:p>
          <a:p>
            <a:pPr lvl="4"/>
            <a:r>
              <a:rPr lang="es-ES" altLang="es-CR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2A7FADE-66F6-4254-871C-6D893569AD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s-CR" sz="4000" dirty="0"/>
              <a:t>Relaciones de Recurrencia</a:t>
            </a:r>
            <a:br>
              <a:rPr lang="es-ES" altLang="es-CR" sz="4000" dirty="0"/>
            </a:br>
            <a:r>
              <a:rPr lang="es-ES" altLang="es-CR" sz="4000" dirty="0"/>
              <a:t>Método de Sustitución y Generalización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E75BD8B-41C3-40BC-BC4E-E850445B272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altLang="es-CR" dirty="0"/>
              <a:t>UCR – ECCI</a:t>
            </a:r>
          </a:p>
          <a:p>
            <a:pPr eaLnBrk="1" hangingPunct="1"/>
            <a:r>
              <a:rPr lang="es-ES" altLang="es-CR" dirty="0"/>
              <a:t>CI-0111 Estructuras Discretas</a:t>
            </a:r>
          </a:p>
          <a:p>
            <a:pPr eaLnBrk="1" hangingPunct="1"/>
            <a:r>
              <a:rPr lang="es-ES" altLang="es-CR" dirty="0"/>
              <a:t>Prof. Kryscia Daviana Ramírez Benavides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8480-E223-4914-B138-F648FCFF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Método de Sustitución y Generalización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4D88B92D-56AC-4777-AAF6-118A932753F9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22682726"/>
                  </p:ext>
                </p:extLst>
              </p:nvPr>
            </p:nvGraphicFramePr>
            <p:xfrm>
              <a:off x="838200" y="2057400"/>
              <a:ext cx="8305800" cy="3659632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853480">
                      <a:extLst>
                        <a:ext uri="{9D8B030D-6E8A-4147-A177-3AD203B41FA5}">
                          <a16:colId xmlns:a16="http://schemas.microsoft.com/office/drawing/2014/main" val="3588141235"/>
                        </a:ext>
                      </a:extLst>
                    </a:gridCol>
                    <a:gridCol w="7452320">
                      <a:extLst>
                        <a:ext uri="{9D8B030D-6E8A-4147-A177-3AD203B41FA5}">
                          <a16:colId xmlns:a16="http://schemas.microsoft.com/office/drawing/2014/main" val="12032580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i="1" dirty="0"/>
                            <a:t>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i="1" dirty="0"/>
                            <a:t>a</a:t>
                          </a:r>
                          <a:r>
                            <a:rPr lang="es-CR" sz="1600" dirty="0"/>
                            <a:t>(</a:t>
                          </a:r>
                          <a:r>
                            <a:rPr lang="es-CR" sz="1600" i="1" dirty="0"/>
                            <a:t>n</a:t>
                          </a:r>
                          <a:r>
                            <a:rPr lang="es-CR" sz="1600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12201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dirty="0"/>
                            <a:t>2</a:t>
                          </a:r>
                          <a:r>
                            <a:rPr lang="es-CR" sz="1600" baseline="30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R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667480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dirty="0"/>
                            <a:t>2</a:t>
                          </a:r>
                          <a:r>
                            <a:rPr lang="es-CR" sz="1600" baseline="30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num>
                                      <m:den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×1+</m:t>
                                    </m:r>
                                    <m:sSup>
                                      <m:sSup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R" sz="1600" dirty="0"/>
                        </a:p>
                        <a:p>
                          <a:pPr algn="l"/>
                          <a:endParaRPr lang="es-CR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987023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dirty="0"/>
                            <a:t>2</a:t>
                          </a:r>
                          <a:r>
                            <a:rPr lang="es-CR" sz="1600" baseline="300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num>
                                      <m:den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sup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×1+</m:t>
                                    </m:r>
                                    <m:sSup>
                                      <m:sSup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sup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×2+</m:t>
                                    </m:r>
                                    <m:sSup>
                                      <m:sSup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R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6744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dirty="0"/>
                            <a:t>2</a:t>
                          </a:r>
                          <a:r>
                            <a:rPr lang="es-CR" sz="1600" baseline="30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num>
                                      <m:den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d>
                                  <m:d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sup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×1+</m:t>
                                    </m:r>
                                    <m:sSup>
                                      <m:sSup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sup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×2+</m:t>
                                    </m:r>
                                    <m:sSup>
                                      <m:sSup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sup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sSup>
                                      <m:sSup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CR" sz="16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C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R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05441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4D88B92D-56AC-4777-AAF6-118A932753F9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22682726"/>
                  </p:ext>
                </p:extLst>
              </p:nvPr>
            </p:nvGraphicFramePr>
            <p:xfrm>
              <a:off x="838200" y="2057400"/>
              <a:ext cx="8305800" cy="3659632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853480">
                      <a:extLst>
                        <a:ext uri="{9D8B030D-6E8A-4147-A177-3AD203B41FA5}">
                          <a16:colId xmlns:a16="http://schemas.microsoft.com/office/drawing/2014/main" val="3588141235"/>
                        </a:ext>
                      </a:extLst>
                    </a:gridCol>
                    <a:gridCol w="7452320">
                      <a:extLst>
                        <a:ext uri="{9D8B030D-6E8A-4147-A177-3AD203B41FA5}">
                          <a16:colId xmlns:a16="http://schemas.microsoft.com/office/drawing/2014/main" val="12032580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i="1" dirty="0"/>
                            <a:t>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i="1" dirty="0"/>
                            <a:t>a</a:t>
                          </a:r>
                          <a:r>
                            <a:rPr lang="es-CR" sz="1600" dirty="0"/>
                            <a:t>(</a:t>
                          </a:r>
                          <a:r>
                            <a:rPr lang="es-CR" sz="1600" i="1" dirty="0"/>
                            <a:t>n</a:t>
                          </a:r>
                          <a:r>
                            <a:rPr lang="es-CR" sz="1600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1220124"/>
                      </a:ext>
                    </a:extLst>
                  </a:tr>
                  <a:tr h="6393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dirty="0"/>
                            <a:t>2</a:t>
                          </a:r>
                          <a:r>
                            <a:rPr lang="es-CR" sz="1600" baseline="30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1529" t="-60000" r="-409" b="-416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6748043"/>
                      </a:ext>
                    </a:extLst>
                  </a:tr>
                  <a:tr h="88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dirty="0"/>
                            <a:t>2</a:t>
                          </a:r>
                          <a:r>
                            <a:rPr lang="es-CR" sz="1600" baseline="30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1529" t="-115862" r="-409" b="-2013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8702335"/>
                      </a:ext>
                    </a:extLst>
                  </a:tr>
                  <a:tr h="88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dirty="0"/>
                            <a:t>2</a:t>
                          </a:r>
                          <a:r>
                            <a:rPr lang="es-CR" sz="1600" baseline="300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1529" t="-215862" r="-409" b="-1013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674491"/>
                      </a:ext>
                    </a:extLst>
                  </a:tr>
                  <a:tr h="88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R" sz="1600" dirty="0"/>
                            <a:t>2</a:t>
                          </a:r>
                          <a:r>
                            <a:rPr lang="es-CR" sz="1600" baseline="30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1529" t="-315862" r="-409" b="-13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005441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B31CF-7E1C-45DD-881A-A3FBDC2A0D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10</a:t>
            </a:fld>
            <a:endParaRPr lang="es-ES" altLang="es-C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0CDC6CE-9604-4E96-ABFD-E7260EE7CE18}"/>
                  </a:ext>
                </a:extLst>
              </p:cNvPr>
              <p:cNvSpPr/>
              <p:nvPr/>
            </p:nvSpPr>
            <p:spPr>
              <a:xfrm>
                <a:off x="467544" y="5733256"/>
                <a:ext cx="8676456" cy="964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000" i="1" baseline="0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s-CR" sz="2000" i="1" baseline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CR" sz="2000" i="1" baseline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s-CR" sz="2000" i="1" baseline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000" i="1" baseline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s-CR" sz="2000" i="1" baseline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s-CR" sz="2000" i="1" baseline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s-CR" sz="2000" i="1" baseline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r>
                        <a:rPr lang="es-CR" sz="2000" i="1" baseline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s-CR" sz="2000" i="1" baseline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CR" sz="2000" baseline="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0CDC6CE-9604-4E96-ABFD-E7260EE7CE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733256"/>
                <a:ext cx="8676456" cy="9643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872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8480-E223-4914-B138-F648FCFF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Método de Sustitución y Generalización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22D892-67DA-4BD4-855E-4D1DEEEDE7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CR" dirty="0"/>
                  <a:t>En la expresión anterior, se puede notar que </a:t>
                </a:r>
                <a:r>
                  <a:rPr lang="es-CR" i="1" dirty="0"/>
                  <a:t>a</a:t>
                </a:r>
                <a:r>
                  <a:rPr lang="es-CR" dirty="0"/>
                  <a:t> queda en términos de una sumatoria, por lo que se requiere manipulación algebraica para dejarla en términos exclusivamente del argumento:</a:t>
                </a:r>
              </a:p>
              <a:p>
                <a:endParaRPr lang="es-CR" dirty="0"/>
              </a:p>
              <a:p>
                <a:endParaRPr lang="es-CR" dirty="0"/>
              </a:p>
              <a:p>
                <a:r>
                  <a:rPr lang="es-CR" dirty="0"/>
                  <a:t>Para resolver la fórmula se utiliza la serie geométrica</a:t>
                </a:r>
              </a:p>
              <a:p>
                <a:pPr lvl="1"/>
                <a:r>
                  <a:rPr lang="es-CR" dirty="0"/>
                  <a:t>Para </a:t>
                </a:r>
                <a:r>
                  <a:rPr lang="es-CR" i="1" dirty="0"/>
                  <a:t>r</a:t>
                </a:r>
                <a:r>
                  <a:rPr lang="es-CR" dirty="0"/>
                  <a:t> ≠ 1, la suma de los primeros </a:t>
                </a:r>
                <a:r>
                  <a:rPr lang="es-CR" i="1" dirty="0"/>
                  <a:t>n</a:t>
                </a:r>
                <a:r>
                  <a:rPr lang="es-CR" dirty="0"/>
                  <a:t> términos de una serie geométrica es: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s-CR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R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s-CR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s-C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CR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R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CR" b="0" i="1" smtClean="0">
                        <a:latin typeface="Cambria Math" panose="02040503050406030204" pitchFamily="18" charset="0"/>
                      </a:rPr>
                      <m:t>+…+</m:t>
                    </m:r>
                    <m:r>
                      <a:rPr lang="es-CR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s-CR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s-C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nary>
                    <m:r>
                      <a:rPr lang="es-C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R" b="0" i="1" smtClean="0">
                        <a:latin typeface="Cambria Math" panose="02040503050406030204" pitchFamily="18" charset="0"/>
                      </a:rPr>
                      <m:t>𝑎</m:t>
                    </m:r>
                    <m:f>
                      <m:fPr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s-C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es-C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22D892-67DA-4BD4-855E-4D1DEEEDE7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14" t="-1185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B31CF-7E1C-45DD-881A-A3FBDC2A0D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11</a:t>
            </a:fld>
            <a:endParaRPr lang="es-ES" altLang="es-C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412ABFF-846D-4E82-B8B9-E6AB042B450F}"/>
                  </a:ext>
                </a:extLst>
              </p:cNvPr>
              <p:cNvSpPr/>
              <p:nvPr/>
            </p:nvSpPr>
            <p:spPr>
              <a:xfrm>
                <a:off x="467544" y="3501008"/>
                <a:ext cx="8676456" cy="964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000" i="1" baseline="0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s-CR" sz="2000" i="1" baseline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CR" sz="2000" i="1" baseline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s-CR" sz="2000" i="1" baseline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nary>
                        <m:naryPr>
                          <m:chr m:val="∑"/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es-CR" sz="200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CR" sz="200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CR" sz="2000" i="1" baseline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R" sz="2000" b="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s-CR" sz="2000" b="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s-CR" sz="2000" baseline="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412ABFF-846D-4E82-B8B9-E6AB042B45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501008"/>
                <a:ext cx="8676456" cy="9643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290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8480-E223-4914-B138-F648FCFF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Método de Sustitución y Generalización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2D892-67DA-4BD4-855E-4D1DEEED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Con </a:t>
            </a:r>
            <a:r>
              <a:rPr lang="es-CR" i="1" dirty="0"/>
              <a:t>a</a:t>
            </a:r>
            <a:r>
              <a:rPr lang="es-CR" dirty="0"/>
              <a:t> = 1 y </a:t>
            </a:r>
            <a:r>
              <a:rPr lang="es-CR" i="1" dirty="0"/>
              <a:t>r</a:t>
            </a:r>
            <a:r>
              <a:rPr lang="es-CR" dirty="0"/>
              <a:t> = 2/3:</a:t>
            </a:r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endParaRPr lang="es-CR" dirty="0"/>
          </a:p>
          <a:p>
            <a:r>
              <a:rPr lang="es-CR" dirty="0"/>
              <a:t>Con la solución se generaliza: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B31CF-7E1C-45DD-881A-A3FBDC2A0D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12</a:t>
            </a:fld>
            <a:endParaRPr lang="es-ES" altLang="es-C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412ABFF-846D-4E82-B8B9-E6AB042B450F}"/>
                  </a:ext>
                </a:extLst>
              </p:cNvPr>
              <p:cNvSpPr/>
              <p:nvPr/>
            </p:nvSpPr>
            <p:spPr>
              <a:xfrm>
                <a:off x="395536" y="4751568"/>
                <a:ext cx="8676456" cy="4056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000" i="1" baseline="0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s-CR" sz="2000" i="1" baseline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R" sz="2000" i="1" baseline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s-CR" sz="2000" i="1" baseline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s-CR" sz="2000" baseline="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412ABFF-846D-4E82-B8B9-E6AB042B45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51568"/>
                <a:ext cx="8676456" cy="4056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471FC83-4D0F-4751-A253-E4B394EB9C14}"/>
                  </a:ext>
                </a:extLst>
              </p:cNvPr>
              <p:cNvSpPr/>
              <p:nvPr/>
            </p:nvSpPr>
            <p:spPr>
              <a:xfrm>
                <a:off x="467544" y="2320681"/>
                <a:ext cx="8676456" cy="18121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000" i="1" baseline="0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s-CR" sz="2000" i="1" baseline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CR" sz="2000" i="1" baseline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s-CR" sz="2000" i="1" baseline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nary>
                        <m:naryPr>
                          <m:chr m:val="∑"/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es-CR" sz="200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CR" sz="200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CR" sz="2000" i="1" baseline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R" sz="2000" b="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s-CR" sz="2000" b="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es-CR" sz="200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R" sz="200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s-CR" sz="2000" b="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CR" sz="2000" b="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type m:val="skw"/>
                                          <m:ctrlPr>
                                            <a:rPr lang="es-CR" sz="2000" b="0" i="1" baseline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CR" sz="2000" b="0" i="1" baseline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es-CR" sz="2000" b="0" i="1" baseline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CR" sz="2000" b="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s-CR" sz="2000" b="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CR" sz="2000" b="0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type m:val="skw"/>
                                  <m:ctrlPr>
                                    <a:rPr lang="es-CR" sz="2000" b="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R" sz="2000" b="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s-CR" sz="2000" b="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R" sz="2000" i="1" baseline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s-CR" sz="200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CR" sz="200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R" sz="2000" b="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  <m:sup>
                                      <m:r>
                                        <a:rPr lang="es-CR" sz="2000" b="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s-CR" sz="2000" b="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r>
                                    <a:rPr lang="es-CR" sz="2000" b="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s-CR" sz="2000" i="1" baseline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R" sz="2000" b="0" i="1" baseline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s-CR" sz="2000" i="1" baseline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s-CR" sz="2000" i="1" baseline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s-CR" sz="2000" i="1" baseline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R" sz="2000" i="1" baseline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  <m:sup>
                                      <m:r>
                                        <a:rPr lang="es-CR" sz="2000" i="1" baseline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s-CR" sz="2000" i="1" baseline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</m:den>
                              </m:f>
                            </m:num>
                            <m:den>
                              <m:f>
                                <m:fPr>
                                  <m:type m:val="skw"/>
                                  <m:ctrlP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R" sz="2000" b="0" i="1" baseline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es-CR" sz="2000" i="1" baseline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d>
                        <m:d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R" sz="2000" i="1" baseline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  <m:r>
                                <a:rPr lang="es-CR" sz="2000" i="1" baseline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s-CR" sz="2000" i="1" baseline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s-CR" sz="2000" b="0" i="1" baseline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CR" sz="2000" i="1" baseline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s-CR" sz="2000" b="0" i="1" baseline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s-CR" sz="2000" baseline="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471FC83-4D0F-4751-A253-E4B394EB9C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320681"/>
                <a:ext cx="8676456" cy="18121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8305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785D6-F4E2-4EEA-8B16-AE2625AC9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Ejemplo – Selección Recursivo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F46A6-7494-441E-A072-C4BE6202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Para ordenar una lista </a:t>
            </a:r>
            <a:r>
              <a:rPr lang="es-CR" i="1" dirty="0"/>
              <a:t>L</a:t>
            </a:r>
            <a:r>
              <a:rPr lang="es-CR" dirty="0"/>
              <a:t> de tamaño </a:t>
            </a:r>
            <a:r>
              <a:rPr lang="es-CR" i="1" dirty="0"/>
              <a:t>n</a:t>
            </a:r>
          </a:p>
          <a:p>
            <a:pPr lvl="1"/>
            <a:r>
              <a:rPr lang="es-CR" dirty="0"/>
              <a:t>Si </a:t>
            </a:r>
            <a:r>
              <a:rPr lang="es-CR" i="1" dirty="0"/>
              <a:t>n</a:t>
            </a:r>
            <a:r>
              <a:rPr lang="es-CR" dirty="0"/>
              <a:t> &gt; 1 </a:t>
            </a:r>
          </a:p>
          <a:p>
            <a:pPr lvl="2"/>
            <a:r>
              <a:rPr lang="es-CR" b="1" dirty="0"/>
              <a:t>Paso 1.</a:t>
            </a:r>
            <a:r>
              <a:rPr lang="es-CR" dirty="0"/>
              <a:t> Buscar el menor elemento de </a:t>
            </a:r>
            <a:r>
              <a:rPr lang="es-CR" i="1" dirty="0"/>
              <a:t>L</a:t>
            </a:r>
            <a:r>
              <a:rPr lang="es-CR" dirty="0"/>
              <a:t> </a:t>
            </a:r>
          </a:p>
          <a:p>
            <a:pPr lvl="2"/>
            <a:r>
              <a:rPr lang="es-CR" b="1" dirty="0"/>
              <a:t>Paso 2. </a:t>
            </a:r>
            <a:r>
              <a:rPr lang="es-CR" dirty="0"/>
              <a:t>Intercambiar el menor elemento con el primer elemento de </a:t>
            </a:r>
            <a:r>
              <a:rPr lang="es-CR" i="1" dirty="0"/>
              <a:t>L</a:t>
            </a:r>
            <a:r>
              <a:rPr lang="es-CR" dirty="0"/>
              <a:t> </a:t>
            </a:r>
          </a:p>
          <a:p>
            <a:pPr lvl="2"/>
            <a:r>
              <a:rPr lang="es-CR" b="1" dirty="0"/>
              <a:t>Paso 3.</a:t>
            </a:r>
            <a:r>
              <a:rPr lang="es-CR" dirty="0"/>
              <a:t> Ordenar usando Selección Recursivo la sub-lista de tamaño </a:t>
            </a:r>
            <a:r>
              <a:rPr lang="es-CR" i="1" dirty="0"/>
              <a:t>n</a:t>
            </a:r>
            <a:r>
              <a:rPr lang="es-CR" dirty="0"/>
              <a:t> – 1 que resulta de ignorar el primer elemento de </a:t>
            </a:r>
            <a:r>
              <a:rPr lang="es-CR" i="1" dirty="0"/>
              <a:t>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E6B05-E1CE-4D92-8FB4-866A253515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13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052833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CDAA0-D4A0-4CC2-A71F-4DBE13EEC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Ejemplo – Selección Recursivo</a:t>
            </a:r>
            <a:br>
              <a:rPr lang="es-CR" dirty="0"/>
            </a:br>
            <a:r>
              <a:rPr lang="es-CR" dirty="0"/>
              <a:t>Cantidad de Intercambios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523D-D1CF-457E-A3A5-02F309257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Cantidad de intercambios que se hacen en el algoritmo: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(1) = 0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1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1), </a:t>
            </a:r>
            <a:r>
              <a:rPr lang="es-CR" i="1" dirty="0"/>
              <a:t>n</a:t>
            </a:r>
            <a:r>
              <a:rPr lang="es-CR" dirty="0"/>
              <a:t> ≥ 1</a:t>
            </a:r>
          </a:p>
          <a:p>
            <a:pPr marL="0" indent="0">
              <a:buNone/>
            </a:pPr>
            <a:endParaRPr lang="es-C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43392B-90FB-477F-9733-0847B3FAB7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14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799821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785D6-F4E2-4EEA-8B16-AE2625AC9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Ejemplo – Selección Recursivo</a:t>
            </a:r>
            <a:br>
              <a:rPr lang="es-CR" dirty="0"/>
            </a:br>
            <a:r>
              <a:rPr lang="es-CR" dirty="0"/>
              <a:t>Cantidad de Intercambios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F46A6-7494-441E-A072-C4BE6202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Usando sustitución y generalización: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1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</a:t>
            </a:r>
            <a:r>
              <a:rPr lang="es-CR"/>
              <a:t>1)</a:t>
            </a:r>
            <a:endParaRPr lang="es-CR" dirty="0"/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1 + 1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2) = 2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2)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1 + 1 + 1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3) = 3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3) </a:t>
            </a:r>
          </a:p>
          <a:p>
            <a:pPr lvl="1"/>
            <a:r>
              <a:rPr lang="es-CR" dirty="0"/>
              <a:t>…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</a:t>
            </a:r>
            <a:r>
              <a:rPr lang="es-CR" i="1" dirty="0"/>
              <a:t>i</a:t>
            </a:r>
            <a:r>
              <a:rPr lang="es-CR" dirty="0"/>
              <a:t>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</a:t>
            </a:r>
            <a:r>
              <a:rPr lang="es-CR" i="1" dirty="0"/>
              <a:t>i</a:t>
            </a:r>
            <a:r>
              <a:rPr lang="es-CR" dirty="0"/>
              <a:t>)</a:t>
            </a:r>
          </a:p>
          <a:p>
            <a:pPr lvl="1"/>
            <a:r>
              <a:rPr lang="es-CR" dirty="0"/>
              <a:t>Usando la condición inicial: </a:t>
            </a:r>
            <a:r>
              <a:rPr lang="es-CR" i="1" dirty="0"/>
              <a:t>n</a:t>
            </a:r>
            <a:r>
              <a:rPr lang="es-CR" dirty="0"/>
              <a:t> – </a:t>
            </a:r>
            <a:r>
              <a:rPr lang="es-CR" i="1" dirty="0"/>
              <a:t>i</a:t>
            </a:r>
            <a:r>
              <a:rPr lang="es-CR" dirty="0"/>
              <a:t> = 1 → </a:t>
            </a:r>
            <a:r>
              <a:rPr lang="es-CR" i="1" dirty="0"/>
              <a:t>i</a:t>
            </a:r>
            <a:r>
              <a:rPr lang="es-CR" dirty="0"/>
              <a:t> = </a:t>
            </a:r>
            <a:r>
              <a:rPr lang="es-CR" i="1" dirty="0"/>
              <a:t>n</a:t>
            </a:r>
            <a:r>
              <a:rPr lang="es-CR" dirty="0"/>
              <a:t> – 1</a:t>
            </a:r>
          </a:p>
          <a:p>
            <a:pPr lvl="1"/>
            <a:r>
              <a:rPr lang="es-CR" dirty="0"/>
              <a:t>Por lo tanto: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</a:t>
            </a:r>
            <a:r>
              <a:rPr lang="es-CR" i="1" dirty="0"/>
              <a:t>n</a:t>
            </a:r>
            <a:r>
              <a:rPr lang="es-CR" dirty="0"/>
              <a:t> – 1 + </a:t>
            </a:r>
            <a:r>
              <a:rPr lang="es-CR" i="1" dirty="0"/>
              <a:t>f</a:t>
            </a:r>
            <a:r>
              <a:rPr lang="es-CR" dirty="0"/>
              <a:t>(1) = </a:t>
            </a:r>
            <a:r>
              <a:rPr lang="es-CR" i="1" dirty="0"/>
              <a:t>n</a:t>
            </a:r>
            <a:r>
              <a:rPr lang="es-CR" dirty="0"/>
              <a:t> – 1 + 0 = </a:t>
            </a:r>
            <a:r>
              <a:rPr lang="es-CR" i="1" dirty="0"/>
              <a:t>n</a:t>
            </a:r>
            <a:r>
              <a:rPr lang="es-CR" dirty="0"/>
              <a:t> – 1 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</a:t>
            </a:r>
            <a:r>
              <a:rPr lang="es-CR" i="1" dirty="0"/>
              <a:t>n</a:t>
            </a:r>
            <a:r>
              <a:rPr lang="es-CR" dirty="0"/>
              <a:t> – 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E6B05-E1CE-4D92-8FB4-866A253515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15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870048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CDAA0-D4A0-4CC2-A71F-4DBE13EEC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Ejemplo – Selección Recursivo</a:t>
            </a:r>
            <a:br>
              <a:rPr lang="es-CR" dirty="0"/>
            </a:br>
            <a:r>
              <a:rPr lang="es-CR" dirty="0"/>
              <a:t>Cantidad de Comparaciones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523D-D1CF-457E-A3A5-02F309257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Cantidad de comparaciones que se hacen en el algoritmo: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(1) = 0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</a:t>
            </a:r>
            <a:r>
              <a:rPr lang="es-CR" i="1" dirty="0"/>
              <a:t>n</a:t>
            </a:r>
            <a:r>
              <a:rPr lang="es-CR" dirty="0"/>
              <a:t> – 1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1), </a:t>
            </a:r>
            <a:r>
              <a:rPr lang="es-CR" i="1" dirty="0"/>
              <a:t>n</a:t>
            </a:r>
            <a:r>
              <a:rPr lang="es-CR" dirty="0"/>
              <a:t> ≥ 1</a:t>
            </a:r>
          </a:p>
          <a:p>
            <a:pPr marL="0" indent="0">
              <a:buNone/>
            </a:pPr>
            <a:endParaRPr lang="es-C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43392B-90FB-477F-9733-0847B3FAB7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16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83069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785D6-F4E2-4EEA-8B16-AE2625AC9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Ejemplo – Selección Recursivo</a:t>
            </a:r>
            <a:br>
              <a:rPr lang="es-CR" dirty="0"/>
            </a:br>
            <a:r>
              <a:rPr lang="es-CR" dirty="0"/>
              <a:t>Cantidad de Comparaciones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F46A6-7494-441E-A072-C4BE6202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Usando sustitución y generalización: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</a:t>
            </a:r>
            <a:r>
              <a:rPr lang="es-CR" i="1" dirty="0"/>
              <a:t>n</a:t>
            </a:r>
            <a:r>
              <a:rPr lang="es-CR" dirty="0"/>
              <a:t> – 1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1)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</a:t>
            </a:r>
            <a:r>
              <a:rPr lang="es-CR" i="1" dirty="0"/>
              <a:t>n</a:t>
            </a:r>
            <a:r>
              <a:rPr lang="es-CR" dirty="0"/>
              <a:t> – 1 + </a:t>
            </a:r>
            <a:r>
              <a:rPr lang="es-CR" i="1" dirty="0"/>
              <a:t>n</a:t>
            </a:r>
            <a:r>
              <a:rPr lang="es-CR" dirty="0"/>
              <a:t> – 1 – 1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2) = 2</a:t>
            </a:r>
            <a:r>
              <a:rPr lang="es-CR" i="1" dirty="0"/>
              <a:t>n</a:t>
            </a:r>
            <a:r>
              <a:rPr lang="es-CR" dirty="0"/>
              <a:t> – 3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2)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</a:t>
            </a:r>
            <a:r>
              <a:rPr lang="es-CR" i="1" dirty="0"/>
              <a:t>n</a:t>
            </a:r>
            <a:r>
              <a:rPr lang="es-CR" dirty="0"/>
              <a:t> – 1 + </a:t>
            </a:r>
            <a:r>
              <a:rPr lang="es-CR" i="1" dirty="0"/>
              <a:t>n</a:t>
            </a:r>
            <a:r>
              <a:rPr lang="es-CR" dirty="0"/>
              <a:t> – 1 + </a:t>
            </a:r>
            <a:r>
              <a:rPr lang="es-CR" i="1" dirty="0"/>
              <a:t>n</a:t>
            </a:r>
            <a:r>
              <a:rPr lang="es-CR" dirty="0"/>
              <a:t> – 1 – 1 – 1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3) = 3</a:t>
            </a:r>
            <a:r>
              <a:rPr lang="es-CR" i="1" dirty="0"/>
              <a:t>n</a:t>
            </a:r>
            <a:r>
              <a:rPr lang="es-CR" dirty="0"/>
              <a:t> – 6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3) </a:t>
            </a:r>
          </a:p>
          <a:p>
            <a:pPr lvl="1"/>
            <a:r>
              <a:rPr lang="es-CR" dirty="0"/>
              <a:t>…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</a:t>
            </a:r>
            <a:r>
              <a:rPr lang="es-CR" i="1" dirty="0"/>
              <a:t>in</a:t>
            </a:r>
            <a:r>
              <a:rPr lang="es-CR" dirty="0"/>
              <a:t> – </a:t>
            </a:r>
            <a:r>
              <a:rPr lang="es-CR" i="1" dirty="0"/>
              <a:t>i</a:t>
            </a:r>
            <a:r>
              <a:rPr lang="es-CR" dirty="0"/>
              <a:t>(</a:t>
            </a:r>
            <a:r>
              <a:rPr lang="es-CR" i="1" dirty="0"/>
              <a:t>i</a:t>
            </a:r>
            <a:r>
              <a:rPr lang="es-CR" dirty="0"/>
              <a:t> + 1)/2 +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 – </a:t>
            </a:r>
            <a:r>
              <a:rPr lang="es-CR" i="1" dirty="0"/>
              <a:t>i</a:t>
            </a:r>
            <a:r>
              <a:rPr lang="es-CR" dirty="0"/>
              <a:t>)</a:t>
            </a:r>
          </a:p>
          <a:p>
            <a:pPr lvl="1"/>
            <a:r>
              <a:rPr lang="es-CR" dirty="0"/>
              <a:t>Usando la condición inicial: </a:t>
            </a:r>
            <a:r>
              <a:rPr lang="es-CR" i="1" dirty="0"/>
              <a:t>n</a:t>
            </a:r>
            <a:r>
              <a:rPr lang="es-CR" dirty="0"/>
              <a:t> – </a:t>
            </a:r>
            <a:r>
              <a:rPr lang="es-CR" i="1" dirty="0"/>
              <a:t>i</a:t>
            </a:r>
            <a:r>
              <a:rPr lang="es-CR" dirty="0"/>
              <a:t> = 1 → </a:t>
            </a:r>
            <a:r>
              <a:rPr lang="es-CR" i="1" dirty="0"/>
              <a:t>i</a:t>
            </a:r>
            <a:r>
              <a:rPr lang="es-CR" dirty="0"/>
              <a:t> = </a:t>
            </a:r>
            <a:r>
              <a:rPr lang="es-CR" i="1" dirty="0"/>
              <a:t>n</a:t>
            </a:r>
            <a:r>
              <a:rPr lang="es-CR" dirty="0"/>
              <a:t> – 1</a:t>
            </a:r>
          </a:p>
          <a:p>
            <a:pPr lvl="1"/>
            <a:r>
              <a:rPr lang="es-CR" dirty="0"/>
              <a:t>Por lo tanto: </a:t>
            </a:r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(</a:t>
            </a:r>
            <a:r>
              <a:rPr lang="es-CR" i="1" dirty="0"/>
              <a:t>n</a:t>
            </a:r>
            <a:r>
              <a:rPr lang="es-CR" dirty="0"/>
              <a:t> – 1)</a:t>
            </a:r>
            <a:r>
              <a:rPr lang="es-CR" i="1" dirty="0"/>
              <a:t>n</a:t>
            </a:r>
            <a:r>
              <a:rPr lang="es-CR" dirty="0"/>
              <a:t> – (</a:t>
            </a:r>
            <a:r>
              <a:rPr lang="es-CR" i="1" dirty="0"/>
              <a:t>n</a:t>
            </a:r>
            <a:r>
              <a:rPr lang="es-CR" dirty="0"/>
              <a:t> – 1)</a:t>
            </a:r>
            <a:r>
              <a:rPr lang="es-CR" i="1" dirty="0"/>
              <a:t>n</a:t>
            </a:r>
            <a:r>
              <a:rPr lang="es-CR" dirty="0"/>
              <a:t>/2 + </a:t>
            </a:r>
            <a:r>
              <a:rPr lang="es-CR" i="1" dirty="0"/>
              <a:t>f</a:t>
            </a:r>
            <a:r>
              <a:rPr lang="es-CR" dirty="0"/>
              <a:t>(1) = (</a:t>
            </a:r>
            <a:r>
              <a:rPr lang="es-CR" i="1" dirty="0"/>
              <a:t>n</a:t>
            </a:r>
            <a:r>
              <a:rPr lang="es-CR" dirty="0"/>
              <a:t> – 1)</a:t>
            </a:r>
            <a:r>
              <a:rPr lang="es-CR" i="1" dirty="0"/>
              <a:t>n</a:t>
            </a:r>
            <a:r>
              <a:rPr lang="es-CR" dirty="0"/>
              <a:t> – (</a:t>
            </a:r>
            <a:r>
              <a:rPr lang="es-CR" i="1" dirty="0"/>
              <a:t>n</a:t>
            </a:r>
            <a:r>
              <a:rPr lang="es-CR" dirty="0"/>
              <a:t> – 1)</a:t>
            </a:r>
            <a:r>
              <a:rPr lang="es-CR" i="1" dirty="0"/>
              <a:t>n</a:t>
            </a:r>
            <a:r>
              <a:rPr lang="es-CR" dirty="0"/>
              <a:t>/2 + 0 = (</a:t>
            </a:r>
            <a:r>
              <a:rPr lang="es-CR" i="1" dirty="0"/>
              <a:t>n</a:t>
            </a:r>
            <a:r>
              <a:rPr lang="es-CR" dirty="0"/>
              <a:t> – 1)</a:t>
            </a:r>
            <a:r>
              <a:rPr lang="es-CR" i="1" dirty="0"/>
              <a:t>n</a:t>
            </a:r>
            <a:r>
              <a:rPr lang="es-CR" dirty="0"/>
              <a:t>/2 </a:t>
            </a:r>
          </a:p>
          <a:p>
            <a:pPr lvl="1"/>
            <a:r>
              <a:rPr lang="es-CR" i="1" dirty="0"/>
              <a:t>f</a:t>
            </a:r>
            <a:r>
              <a:rPr lang="es-CR" dirty="0"/>
              <a:t>(</a:t>
            </a:r>
            <a:r>
              <a:rPr lang="es-CR" i="1" dirty="0"/>
              <a:t>n</a:t>
            </a:r>
            <a:r>
              <a:rPr lang="es-CR" dirty="0"/>
              <a:t>) = (</a:t>
            </a:r>
            <a:r>
              <a:rPr lang="es-CR" i="1" dirty="0"/>
              <a:t>n</a:t>
            </a:r>
            <a:r>
              <a:rPr lang="es-CR" dirty="0"/>
              <a:t> – 1)</a:t>
            </a:r>
            <a:r>
              <a:rPr lang="es-CR" i="1" dirty="0"/>
              <a:t>n</a:t>
            </a:r>
            <a:r>
              <a:rPr lang="es-CR" dirty="0"/>
              <a:t>/2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E6B05-E1CE-4D92-8FB4-866A253515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17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2424456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E7AA-D494-4629-97E4-CCBC621C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Ejemplo #1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E05CA5-7DDE-4723-B533-A5AEE7B508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s-CR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s-C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s-C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  <m:mr>
                            <m:e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s-C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R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CR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s-CR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E05CA5-7DDE-4723-B533-A5AEE7B508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7A2B5-4463-4905-9A61-BCDBF884C2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18</a:t>
            </a:fld>
            <a:endParaRPr lang="es-ES" altLang="es-C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38A468F-9400-41BB-A756-C99E8ED3005F}"/>
                  </a:ext>
                </a:extLst>
              </p:cNvPr>
              <p:cNvSpPr/>
              <p:nvPr/>
            </p:nvSpPr>
            <p:spPr>
              <a:xfrm>
                <a:off x="2968259" y="4113177"/>
                <a:ext cx="4125873" cy="803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R" b="0" i="1" baseline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R" b="0" i="1" baseline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R" b="0" i="1" baseline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CR" b="0" i="1" baseline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53∗</m:t>
                          </m:r>
                          <m:sSup>
                            <m:sSupPr>
                              <m:ctrlPr>
                                <a:rPr lang="es-CR" i="1" baseline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R" i="1" baseline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s-CR" i="1" baseline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s-CR" i="1" baseline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CR" i="1" baseline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s-CR" b="0" i="1" baseline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R" b="0" i="1" baseline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CR" b="0" i="1" baseline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s-CR" baseline="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38A468F-9400-41BB-A756-C99E8ED300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259" y="4113177"/>
                <a:ext cx="4125873" cy="8033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0304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E7AA-D494-4629-97E4-CCBC621C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Ejemplo #1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Content Placeholder 5">
                <a:extLst>
                  <a:ext uri="{FF2B5EF4-FFF2-40B4-BE49-F238E27FC236}">
                    <a16:creationId xmlns:a16="http://schemas.microsoft.com/office/drawing/2014/main" id="{348E2B88-872C-453E-8B2D-253DB403042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33446050"/>
                  </p:ext>
                </p:extLst>
              </p:nvPr>
            </p:nvGraphicFramePr>
            <p:xfrm>
              <a:off x="838200" y="2057400"/>
              <a:ext cx="8305800" cy="4039934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13520">
                      <a:extLst>
                        <a:ext uri="{9D8B030D-6E8A-4147-A177-3AD203B41FA5}">
                          <a16:colId xmlns:a16="http://schemas.microsoft.com/office/drawing/2014/main" val="3417830979"/>
                        </a:ext>
                      </a:extLst>
                    </a:gridCol>
                    <a:gridCol w="7092280">
                      <a:extLst>
                        <a:ext uri="{9D8B030D-6E8A-4147-A177-3AD203B41FA5}">
                          <a16:colId xmlns:a16="http://schemas.microsoft.com/office/drawing/2014/main" val="38187625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600" dirty="0"/>
                            <a:t>Valor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R" sz="1600" dirty="0"/>
                            <a:t>Resultado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67555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400" i="1" dirty="0"/>
                            <a:t>i</a:t>
                          </a:r>
                          <a:r>
                            <a:rPr lang="es-CR" sz="1400" dirty="0"/>
                            <a:t>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4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C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53925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400" i="1" dirty="0"/>
                            <a:t>i </a:t>
                          </a:r>
                          <a:r>
                            <a:rPr lang="es-CR" sz="1400" i="0" dirty="0"/>
                            <a:t>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4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−1+5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−5+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=6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−5+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−2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C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53031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CR" sz="1400" i="1" dirty="0"/>
                            <a:t>i </a:t>
                          </a:r>
                          <a:r>
                            <a:rPr lang="es-CR" sz="1400" i="0" dirty="0"/>
                            <a:t>=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4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−1+5</m:t>
                                    </m:r>
                                    <m:d>
                                      <m:d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−1−1+5</m:t>
                                        </m:r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𝑓</m:t>
                                        </m:r>
                                        <m:d>
                                          <m:dPr>
                                            <m:ctrlP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−3</m:t>
                                            </m:r>
                                          </m:e>
                                        </m:d>
                                      </m:e>
                                    </m:d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−5+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−3</m:t>
                                    </m:r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=31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−55+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C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86835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4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R" sz="1400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0034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400" i="1" dirty="0"/>
                            <a:t>n</a:t>
                          </a:r>
                          <a:r>
                            <a:rPr lang="es-CR" sz="1400" dirty="0"/>
                            <a:t> – </a:t>
                          </a:r>
                          <a:r>
                            <a:rPr lang="es-CR" sz="1400" i="1" dirty="0"/>
                            <a:t>i</a:t>
                          </a:r>
                          <a:r>
                            <a:rPr lang="es-CR" sz="1400" dirty="0"/>
                            <a:t> = 0</a:t>
                          </a:r>
                        </a:p>
                        <a:p>
                          <a:r>
                            <a:rPr lang="es-CR" sz="1400" i="1" dirty="0"/>
                            <a:t>n</a:t>
                          </a:r>
                          <a:r>
                            <a:rPr lang="es-CR" sz="1400" dirty="0"/>
                            <a:t> = </a:t>
                          </a:r>
                          <a:r>
                            <a:rPr lang="es-CR" sz="1400" i="1" dirty="0"/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4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sub>
                                  <m:sup>
                                    <m:r>
                                      <a:rPr lang="es-CR" sz="14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𝑘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sub>
                                  <m:sup>
                                    <m:r>
                                      <a:rPr lang="es-CR" sz="14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sup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𝑘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CR" sz="1400" dirty="0"/>
                        </a:p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4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d>
                                      <m:d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5</m:t>
                                            </m:r>
                                          </m:e>
                                          <m:sup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𝑛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  <m:sSup>
                                          <m:sSupPr>
                                            <m:ctrlP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5</m:t>
                                            </m:r>
                                          </m:e>
                                          <m:sup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𝑛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5∗</m:t>
                                        </m:r>
                                        <m:sSup>
                                          <m:sSupPr>
                                            <m:ctrlP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5</m:t>
                                            </m:r>
                                          </m:e>
                                          <m:sup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𝑛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16</m:t>
                                        </m:r>
                                      </m:den>
                                    </m:f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num>
                                      <m:den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16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d>
                                      <m:d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5</m:t>
                                            </m:r>
                                          </m:e>
                                          <m:sup>
                                            <m:r>
                                              <a:rPr lang="es-CR" sz="14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𝑛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5∗</m:t>
                                    </m:r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16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16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∗3=−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5∗</m:t>
                                    </m:r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16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16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48∗5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16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5+48</m:t>
                                        </m:r>
                                      </m:e>
                                    </m:d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∗</m:t>
                                    </m:r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16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16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53∗</m:t>
                                    </m:r>
                                    <m:sSup>
                                      <m:sSupPr>
                                        <m:ctrlP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4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16</m:t>
                                    </m:r>
                                  </m:den>
                                </m:f>
                                <m:r>
                                  <a:rPr lang="es-CR" sz="14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s-CR" sz="14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CR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7608523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Content Placeholder 5">
                <a:extLst>
                  <a:ext uri="{FF2B5EF4-FFF2-40B4-BE49-F238E27FC236}">
                    <a16:creationId xmlns:a16="http://schemas.microsoft.com/office/drawing/2014/main" id="{348E2B88-872C-453E-8B2D-253DB403042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33446050"/>
                  </p:ext>
                </p:extLst>
              </p:nvPr>
            </p:nvGraphicFramePr>
            <p:xfrm>
              <a:off x="838200" y="2057400"/>
              <a:ext cx="8305800" cy="4039934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13520">
                      <a:extLst>
                        <a:ext uri="{9D8B030D-6E8A-4147-A177-3AD203B41FA5}">
                          <a16:colId xmlns:a16="http://schemas.microsoft.com/office/drawing/2014/main" val="3417830979"/>
                        </a:ext>
                      </a:extLst>
                    </a:gridCol>
                    <a:gridCol w="7092280">
                      <a:extLst>
                        <a:ext uri="{9D8B030D-6E8A-4147-A177-3AD203B41FA5}">
                          <a16:colId xmlns:a16="http://schemas.microsoft.com/office/drawing/2014/main" val="38187625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600" dirty="0"/>
                            <a:t>Valor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R" sz="1600" dirty="0"/>
                            <a:t>Resultado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67555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400" i="1" dirty="0"/>
                            <a:t>i</a:t>
                          </a:r>
                          <a:r>
                            <a:rPr lang="es-CR" sz="1400" dirty="0"/>
                            <a:t>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7182" t="-103279" r="-430" b="-8918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53925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400" i="1" dirty="0"/>
                            <a:t>i </a:t>
                          </a:r>
                          <a:r>
                            <a:rPr lang="es-CR" sz="1400" i="0" dirty="0"/>
                            <a:t>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7182" t="-203279" r="-430" b="-7918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5303166"/>
                      </a:ext>
                    </a:extLst>
                  </a:tr>
                  <a:tr h="55035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CR" sz="1400" i="1" dirty="0"/>
                            <a:t>i </a:t>
                          </a:r>
                          <a:r>
                            <a:rPr lang="es-CR" sz="1400" i="0" dirty="0"/>
                            <a:t>=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7182" t="-205556" r="-430" b="-43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86835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4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R" sz="1400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0034009"/>
                      </a:ext>
                    </a:extLst>
                  </a:tr>
                  <a:tr h="2006219">
                    <a:tc>
                      <a:txBody>
                        <a:bodyPr/>
                        <a:lstStyle/>
                        <a:p>
                          <a:r>
                            <a:rPr lang="es-CR" sz="1400" i="1" dirty="0"/>
                            <a:t>n</a:t>
                          </a:r>
                          <a:r>
                            <a:rPr lang="es-CR" sz="1400" dirty="0"/>
                            <a:t> – </a:t>
                          </a:r>
                          <a:r>
                            <a:rPr lang="es-CR" sz="1400" i="1" dirty="0"/>
                            <a:t>i</a:t>
                          </a:r>
                          <a:r>
                            <a:rPr lang="es-CR" sz="1400" dirty="0"/>
                            <a:t> = 0</a:t>
                          </a:r>
                        </a:p>
                        <a:p>
                          <a:r>
                            <a:rPr lang="es-CR" sz="1400" i="1" dirty="0"/>
                            <a:t>n</a:t>
                          </a:r>
                          <a:r>
                            <a:rPr lang="es-CR" sz="1400" dirty="0"/>
                            <a:t> = </a:t>
                          </a:r>
                          <a:r>
                            <a:rPr lang="es-CR" sz="1400" i="1" dirty="0"/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7182" t="-101818" r="-430" b="-6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608523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7A2B5-4463-4905-9A61-BCDBF884C2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19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24774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23585EE-C474-4666-9251-E37569F4B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 dirty="0"/>
              <a:t>Algoritmos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1EF43873-E9AD-4EDC-A94C-DB1814EF27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2057400"/>
            <a:ext cx="8305800" cy="4467944"/>
          </a:xfrm>
        </p:spPr>
        <p:txBody>
          <a:bodyPr/>
          <a:lstStyle/>
          <a:p>
            <a:r>
              <a:rPr lang="es-CR" altLang="es-CR" dirty="0"/>
              <a:t>Un algoritmo es </a:t>
            </a:r>
            <a:r>
              <a:rPr lang="es-CR" altLang="es-CR" b="1" dirty="0"/>
              <a:t>recursivo</a:t>
            </a:r>
            <a:r>
              <a:rPr lang="es-CR" altLang="es-CR" dirty="0"/>
              <a:t> si soluciona un problema reduciéndolo a una instancia del mismo problema con la entrada más pequeña.</a:t>
            </a:r>
          </a:p>
          <a:p>
            <a:pPr lvl="1"/>
            <a:r>
              <a:rPr lang="es-CR" altLang="es-CR" dirty="0"/>
              <a:t>Estos algoritmos realizan llamadas recursivas para llegar al resultado.</a:t>
            </a:r>
          </a:p>
          <a:p>
            <a:pPr lvl="1"/>
            <a:r>
              <a:rPr lang="es-CR" altLang="es-CR" dirty="0"/>
              <a:t>Aquel algoritmo que se llama asimismo </a:t>
            </a:r>
            <a:r>
              <a:rPr lang="es-CR" altLang="es-CR" i="1" dirty="0"/>
              <a:t>n</a:t>
            </a:r>
            <a:r>
              <a:rPr lang="es-CR" altLang="es-CR" dirty="0"/>
              <a:t> veces y tiene un valor base (inicial, frontera, límite).</a:t>
            </a:r>
          </a:p>
          <a:p>
            <a:r>
              <a:rPr lang="es-CR" altLang="es-CR" dirty="0"/>
              <a:t>Un algoritmo es </a:t>
            </a:r>
            <a:r>
              <a:rPr lang="es-CR" altLang="es-CR" b="1" dirty="0"/>
              <a:t>iterativo</a:t>
            </a:r>
            <a:r>
              <a:rPr lang="es-CR" altLang="es-CR" dirty="0"/>
              <a:t> si soluciona un problema</a:t>
            </a:r>
            <a:r>
              <a:rPr lang="es-CR" dirty="0"/>
              <a:t> a través de una iteración mediante un ciclo definido o indefinido.</a:t>
            </a:r>
            <a:endParaRPr lang="es-CR" altLang="es-CR" dirty="0"/>
          </a:p>
          <a:p>
            <a:pPr lvl="1"/>
            <a:r>
              <a:rPr lang="es-CR" altLang="es-CR" dirty="0"/>
              <a:t>Estos algoritmos son muy útiles al momento de realizar tareas repetitivas (como recorrer un arreglo de datos).</a:t>
            </a:r>
          </a:p>
          <a:p>
            <a:pPr lvl="1"/>
            <a:r>
              <a:rPr lang="es-CR" altLang="es-CR" dirty="0"/>
              <a:t>Se caracterizan por ejecutarse mediante ciclos para llegar al resultado.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0977410-EDA7-4A3F-8BEE-967A658B5C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1BFCA4A-7439-44C8-8638-8B4156F5773A}" type="slidenum">
              <a:rPr lang="es-ES" altLang="es-CR" sz="2000" smtClean="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s-ES" altLang="es-CR" sz="2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E7AA-D494-4629-97E4-CCBC621C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Ejemplo #2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E05CA5-7DDE-4723-B533-A5AEE7B508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s-CR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s-C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s-C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  <m:mr>
                            <m:e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8+5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s-C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R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CR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s-CR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E05CA5-7DDE-4723-B533-A5AEE7B508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7A2B5-4463-4905-9A61-BCDBF884C2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20</a:t>
            </a:fld>
            <a:endParaRPr lang="es-ES" altLang="es-C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B809FC-5D0E-44F4-A5A6-1F50A108284A}"/>
                  </a:ext>
                </a:extLst>
              </p:cNvPr>
              <p:cNvSpPr/>
              <p:nvPr/>
            </p:nvSpPr>
            <p:spPr>
              <a:xfrm>
                <a:off x="2968259" y="4113177"/>
                <a:ext cx="30246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R" b="0" i="1" baseline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R" b="0" i="1" baseline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R" b="0" i="1" baseline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CR" b="0" i="1" baseline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s-CR" i="1" baseline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CR" b="0" i="1" baseline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s-CR" i="1" baseline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R" b="0" i="1" baseline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</a:rPr>
                        <m:t>2,</m:t>
                      </m:r>
                      <m:r>
                        <a:rPr lang="es-CR" b="0" i="1" baseline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CR" b="0" i="1" baseline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s-CR" baseline="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B809FC-5D0E-44F4-A5A6-1F50A10828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259" y="4113177"/>
                <a:ext cx="3024611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6571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E7AA-D494-4629-97E4-CCBC621C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/>
              <a:t>Ejemplo #2</a:t>
            </a:r>
            <a:endParaRPr lang="es-CR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Content Placeholder 5">
                <a:extLst>
                  <a:ext uri="{FF2B5EF4-FFF2-40B4-BE49-F238E27FC236}">
                    <a16:creationId xmlns:a16="http://schemas.microsoft.com/office/drawing/2014/main" id="{348E2B88-872C-453E-8B2D-253DB403042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16038784"/>
                  </p:ext>
                </p:extLst>
              </p:nvPr>
            </p:nvGraphicFramePr>
            <p:xfrm>
              <a:off x="838200" y="2057400"/>
              <a:ext cx="8305800" cy="4405123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13520">
                      <a:extLst>
                        <a:ext uri="{9D8B030D-6E8A-4147-A177-3AD203B41FA5}">
                          <a16:colId xmlns:a16="http://schemas.microsoft.com/office/drawing/2014/main" val="3417830979"/>
                        </a:ext>
                      </a:extLst>
                    </a:gridCol>
                    <a:gridCol w="7092280">
                      <a:extLst>
                        <a:ext uri="{9D8B030D-6E8A-4147-A177-3AD203B41FA5}">
                          <a16:colId xmlns:a16="http://schemas.microsoft.com/office/drawing/2014/main" val="38187625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2000" dirty="0"/>
                            <a:t>Valor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R" sz="2000" dirty="0"/>
                            <a:t>Resultado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67555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800" i="1" dirty="0"/>
                            <a:t>i</a:t>
                          </a:r>
                          <a:r>
                            <a:rPr lang="es-CR" sz="1800" dirty="0"/>
                            <a:t>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8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CR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53925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800" i="1" dirty="0"/>
                            <a:t>i </a:t>
                          </a:r>
                          <a:r>
                            <a:rPr lang="es-CR" sz="1800" i="0" dirty="0"/>
                            <a:t>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8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+5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8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∗8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48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−2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CR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53031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CR" sz="1800" i="1" dirty="0"/>
                            <a:t>i </a:t>
                          </a:r>
                          <a:r>
                            <a:rPr lang="es-CR" sz="1800" i="0" dirty="0"/>
                            <a:t>=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8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+5</m:t>
                                    </m:r>
                                    <m:d>
                                      <m:dPr>
                                        <m:ctrlP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CR" sz="1800" b="0" i="1" kern="1200" smtClean="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8</m:t>
                                        </m:r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+5</m:t>
                                        </m:r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𝑓</m:t>
                                        </m:r>
                                        <m:d>
                                          <m:dPr>
                                            <m:ctrlPr>
                                              <a:rPr lang="es-C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s-C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s-C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−3</m:t>
                                            </m:r>
                                          </m:e>
                                        </m:d>
                                      </m:e>
                                    </m:d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8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+5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∗8+</m:t>
                                </m:r>
                                <m:sSup>
                                  <m:sSup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∗8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−3</m:t>
                                    </m:r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248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CR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86835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8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R" sz="1800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0034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800" i="1" dirty="0"/>
                            <a:t>n</a:t>
                          </a:r>
                          <a:r>
                            <a:rPr lang="es-CR" sz="1800" dirty="0"/>
                            <a:t> – </a:t>
                          </a:r>
                          <a:r>
                            <a:rPr lang="es-CR" sz="1800" i="1" dirty="0"/>
                            <a:t>i</a:t>
                          </a:r>
                          <a:r>
                            <a:rPr lang="es-CR" sz="1800" dirty="0"/>
                            <a:t> = 0</a:t>
                          </a:r>
                        </a:p>
                        <a:p>
                          <a:r>
                            <a:rPr lang="es-CR" sz="1800" i="1" dirty="0"/>
                            <a:t>n</a:t>
                          </a:r>
                          <a:r>
                            <a:rPr lang="es-CR" sz="1800" dirty="0"/>
                            <a:t> = </a:t>
                          </a:r>
                          <a:r>
                            <a:rPr lang="es-CR" sz="1800" i="1" dirty="0"/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8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sub>
                                  <m:sup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𝑘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CR" sz="1800" dirty="0"/>
                        </a:p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R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</m:t>
                                    </m:r>
                                    <m:d>
                                      <m:dPr>
                                        <m:ctrlP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s-C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C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5</m:t>
                                            </m:r>
                                          </m:e>
                                          <m:sup>
                                            <m:r>
                                              <a:rPr lang="es-CR" sz="1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𝑛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num>
                                  <m:den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8∗</m:t>
                                    </m:r>
                                    <m:sSup>
                                      <m:sSupPr>
                                        <m:ctrlP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3∗</m:t>
                                </m:r>
                                <m:sSup>
                                  <m:sSup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CR" sz="1800" b="0" i="1" kern="1200" smtClean="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8</m:t>
                                        </m:r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+</m:t>
                                        </m:r>
                                        <m:r>
                                          <a:rPr lang="es-CR" sz="1800" b="0" i="1" kern="1200" smtClean="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12</m:t>
                                        </m:r>
                                      </m:e>
                                    </m:d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∗</m:t>
                                    </m:r>
                                    <m:sSup>
                                      <m:sSupPr>
                                        <m:ctrlP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lang="es-CR" sz="1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20</m:t>
                                    </m:r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∗</m:t>
                                    </m:r>
                                    <m:sSup>
                                      <m:sSupPr>
                                        <m:ctrlP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s-CR" sz="1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+mn-lt"/>
                                            <a:ea typeface="+mn-ea"/>
                                            <a:cs typeface="+mn-cs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=−2+5∗</m:t>
                                </m:r>
                                <m:sSup>
                                  <m:sSupPr>
                                    <m:ctrlPr>
                                      <a:rPr lang="es-CR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CR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CR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𝑛</m:t>
                                    </m:r>
                                    <m:r>
                                      <a:rPr lang="es-CR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+1</m:t>
                                    </m:r>
                                  </m:sup>
                                </m:sSup>
                                <m:r>
                                  <a:rPr lang="es-CR" sz="1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s-CR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7608523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Content Placeholder 5">
                <a:extLst>
                  <a:ext uri="{FF2B5EF4-FFF2-40B4-BE49-F238E27FC236}">
                    <a16:creationId xmlns:a16="http://schemas.microsoft.com/office/drawing/2014/main" id="{348E2B88-872C-453E-8B2D-253DB403042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16038784"/>
                  </p:ext>
                </p:extLst>
              </p:nvPr>
            </p:nvGraphicFramePr>
            <p:xfrm>
              <a:off x="838200" y="2057400"/>
              <a:ext cx="8305800" cy="4405123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13520">
                      <a:extLst>
                        <a:ext uri="{9D8B030D-6E8A-4147-A177-3AD203B41FA5}">
                          <a16:colId xmlns:a16="http://schemas.microsoft.com/office/drawing/2014/main" val="3417830979"/>
                        </a:ext>
                      </a:extLst>
                    </a:gridCol>
                    <a:gridCol w="7092280">
                      <a:extLst>
                        <a:ext uri="{9D8B030D-6E8A-4147-A177-3AD203B41FA5}">
                          <a16:colId xmlns:a16="http://schemas.microsoft.com/office/drawing/2014/main" val="38187625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s-CR" sz="2000" dirty="0"/>
                            <a:t>Valor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R" sz="2000" dirty="0"/>
                            <a:t>Resultado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67555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800" i="1" dirty="0"/>
                            <a:t>i</a:t>
                          </a:r>
                          <a:r>
                            <a:rPr lang="es-CR" sz="1800" dirty="0"/>
                            <a:t>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7182" t="-114754" r="-430" b="-9836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5392523"/>
                      </a:ext>
                    </a:extLst>
                  </a:tr>
                  <a:tr h="652399">
                    <a:tc>
                      <a:txBody>
                        <a:bodyPr/>
                        <a:lstStyle/>
                        <a:p>
                          <a:r>
                            <a:rPr lang="es-CR" sz="1800" i="1" dirty="0"/>
                            <a:t>i </a:t>
                          </a:r>
                          <a:r>
                            <a:rPr lang="es-CR" sz="1800" i="0" dirty="0"/>
                            <a:t>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7182" t="-122430" r="-430" b="-4607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5303166"/>
                      </a:ext>
                    </a:extLst>
                  </a:tr>
                  <a:tr h="68154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CR" sz="1800" i="1" dirty="0"/>
                            <a:t>i </a:t>
                          </a:r>
                          <a:r>
                            <a:rPr lang="es-CR" sz="1800" i="0" dirty="0"/>
                            <a:t>=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7182" t="-212500" r="-430" b="-3401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86835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CR" sz="18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R" sz="1800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0034009"/>
                      </a:ext>
                    </a:extLst>
                  </a:tr>
                  <a:tr h="1933258">
                    <a:tc>
                      <a:txBody>
                        <a:bodyPr/>
                        <a:lstStyle/>
                        <a:p>
                          <a:r>
                            <a:rPr lang="es-CR" sz="1800" i="1" dirty="0"/>
                            <a:t>n</a:t>
                          </a:r>
                          <a:r>
                            <a:rPr lang="es-CR" sz="1800" dirty="0"/>
                            <a:t> – </a:t>
                          </a:r>
                          <a:r>
                            <a:rPr lang="es-CR" sz="1800" i="1" dirty="0"/>
                            <a:t>i</a:t>
                          </a:r>
                          <a:r>
                            <a:rPr lang="es-CR" sz="1800" dirty="0"/>
                            <a:t> = 0</a:t>
                          </a:r>
                        </a:p>
                        <a:p>
                          <a:r>
                            <a:rPr lang="es-CR" sz="1800" i="1" dirty="0"/>
                            <a:t>n</a:t>
                          </a:r>
                          <a:r>
                            <a:rPr lang="es-CR" sz="1800" dirty="0"/>
                            <a:t> = </a:t>
                          </a:r>
                          <a:r>
                            <a:rPr lang="es-CR" sz="1800" i="1" dirty="0"/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R"/>
                        </a:p>
                      </a:txBody>
                      <a:tcPr>
                        <a:blipFill>
                          <a:blip r:embed="rId2"/>
                          <a:stretch>
                            <a:fillRect l="-17182" t="-129245" r="-430" b="-6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608523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7A2B5-4463-4905-9A61-BCDBF884C2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0406C-5CA7-476B-93A8-9EAC694DAAC6}" type="slidenum">
              <a:rPr lang="es-ES" altLang="es-CR" smtClean="0"/>
              <a:pPr/>
              <a:t>21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1647248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3 Marcador de número de diapositiva">
            <a:extLst>
              <a:ext uri="{FF2B5EF4-FFF2-40B4-BE49-F238E27FC236}">
                <a16:creationId xmlns:a16="http://schemas.microsoft.com/office/drawing/2014/main" id="{0EF8FCE4-BD3B-4CAF-941D-5BB6E18FA3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62CFF5-70CB-44C4-A6D9-147A7AC4E505}" type="slidenum">
              <a:rPr lang="es-ES" altLang="es-CR" sz="2000" smtClean="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s-ES" altLang="es-CR" sz="2000">
              <a:solidFill>
                <a:schemeClr val="tx2"/>
              </a:solidFill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0142FD48-63D9-48F9-B448-4E154F07E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CR"/>
              <a:t>Referencias Bibliográficas</a:t>
            </a:r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20D5E34A-7AAE-4E1E-A930-B89B700E3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s-ES" altLang="es-CR"/>
              <a:t>Jonnsonbaugh, Richard. “Matemáticas Discretas”. Prentice Hall, México. Sexta Edición, 2005. </a:t>
            </a:r>
          </a:p>
          <a:p>
            <a:pPr algn="just" eaLnBrk="1" hangingPunct="1"/>
            <a:r>
              <a:rPr lang="es-ES" altLang="es-CR"/>
              <a:t>Grimaldi, Ralph P. “Matemática Discreta y Combinatoria”. Addison Wesley Longman de México, S.A. Tercera Edición, 1998.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DE03EB7-4D41-4088-9263-32390E224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/>
              <a:t>Recursión e Iteración </a:t>
            </a:r>
          </a:p>
        </p:txBody>
      </p:sp>
      <p:pic>
        <p:nvPicPr>
          <p:cNvPr id="10243" name="Content Placeholder 4">
            <a:extLst>
              <a:ext uri="{FF2B5EF4-FFF2-40B4-BE49-F238E27FC236}">
                <a16:creationId xmlns:a16="http://schemas.microsoft.com/office/drawing/2014/main" id="{CF0CA2B1-4E76-4863-9583-3276681A7D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92325" y="2057400"/>
            <a:ext cx="5797550" cy="4114800"/>
          </a:xfrm>
        </p:spPr>
      </p:pic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405F8917-E9C8-4571-BB09-5545414D3D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9697B6-79CB-4F33-934A-E67A8BC79812}" type="slidenum">
              <a:rPr lang="es-ES" altLang="es-CR" sz="2000" smtClean="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s-ES" altLang="es-CR" sz="2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DE03EB7-4D41-4088-9263-32390E224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/>
              <a:t>Recursión e Iteración 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405F8917-E9C8-4571-BB09-5545414D3D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9697B6-79CB-4F33-934A-E67A8BC79812}" type="slidenum">
              <a:rPr lang="es-ES" altLang="es-CR" sz="2000" smtClean="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s-ES" altLang="es-CR" sz="2000">
              <a:solidFill>
                <a:schemeClr val="tx2"/>
              </a:solidFill>
            </a:endParaRPr>
          </a:p>
        </p:txBody>
      </p:sp>
      <p:pic>
        <p:nvPicPr>
          <p:cNvPr id="5" name="Content Placeholder 4" descr="A screenshot of a tree&#10;&#10;Description generated with high confidence">
            <a:extLst>
              <a:ext uri="{FF2B5EF4-FFF2-40B4-BE49-F238E27FC236}">
                <a16:creationId xmlns:a16="http://schemas.microsoft.com/office/drawing/2014/main" id="{6D60E9FB-E9A5-4B2F-8276-879DC29B05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188" y="2461982"/>
            <a:ext cx="5453824" cy="3305636"/>
          </a:xfrm>
        </p:spPr>
      </p:pic>
    </p:spTree>
    <p:extLst>
      <p:ext uri="{BB962C8B-B14F-4D97-AF65-F5344CB8AC3E}">
        <p14:creationId xmlns:p14="http://schemas.microsoft.com/office/powerpoint/2010/main" val="391631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5B53F-72CF-4618-AC8D-9D525CE70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4C6564-A153-4BC8-8AE0-9170B068F6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CR" dirty="0">
                    <a:latin typeface="+mj-lt"/>
                  </a:rPr>
                  <a:t>Serie Aritmética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s-CR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CR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s-CR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s-CR" dirty="0"/>
              </a:p>
              <a:p>
                <a:pPr lvl="1"/>
                <a:r>
                  <a:rPr lang="es-CR" dirty="0">
                    <a:latin typeface="+mj-lt"/>
                  </a:rPr>
                  <a:t>Si la diferencia </a:t>
                </a:r>
                <a:r>
                  <a:rPr lang="es-CR" i="1" dirty="0">
                    <a:latin typeface="+mj-lt"/>
                  </a:rPr>
                  <a:t>d</a:t>
                </a:r>
                <a:r>
                  <a:rPr lang="es-CR" dirty="0">
                    <a:latin typeface="+mj-lt"/>
                  </a:rPr>
                  <a:t> en una progresión aritmética:</a:t>
                </a:r>
              </a:p>
              <a:p>
                <a:pPr lvl="2"/>
                <a:r>
                  <a:rPr lang="es-CR" i="1" dirty="0">
                    <a:latin typeface="+mj-lt"/>
                  </a:rPr>
                  <a:t>d</a:t>
                </a:r>
                <a:r>
                  <a:rPr lang="es-CR" dirty="0">
                    <a:latin typeface="+mj-lt"/>
                  </a:rPr>
                  <a:t> &gt; 0 </a:t>
                </a:r>
                <a:r>
                  <a:rPr lang="es-CR" dirty="0"/>
                  <a:t>→</a:t>
                </a:r>
                <a:r>
                  <a:rPr lang="es-CR" dirty="0">
                    <a:latin typeface="+mj-lt"/>
                  </a:rPr>
                  <a:t> progresión creciente, cada término es mayor que el anterior</a:t>
                </a:r>
              </a:p>
              <a:p>
                <a:pPr lvl="2"/>
                <a:r>
                  <a:rPr lang="es-CR" i="1" dirty="0">
                    <a:latin typeface="+mj-lt"/>
                  </a:rPr>
                  <a:t>d </a:t>
                </a:r>
                <a:r>
                  <a:rPr lang="es-CR" dirty="0">
                    <a:latin typeface="+mj-lt"/>
                  </a:rPr>
                  <a:t>= 0 → progresión constante, todos los términos son iguales</a:t>
                </a:r>
              </a:p>
              <a:p>
                <a:pPr lvl="2"/>
                <a:r>
                  <a:rPr lang="es-CR" i="1" dirty="0">
                    <a:latin typeface="+mj-lt"/>
                  </a:rPr>
                  <a:t>d</a:t>
                </a:r>
                <a:r>
                  <a:rPr lang="es-CR" dirty="0">
                    <a:latin typeface="+mj-lt"/>
                  </a:rPr>
                  <a:t> &lt; 0 </a:t>
                </a:r>
                <a:r>
                  <a:rPr lang="es-CR" dirty="0"/>
                  <a:t>→</a:t>
                </a:r>
                <a:r>
                  <a:rPr lang="es-CR" dirty="0">
                    <a:latin typeface="+mj-lt"/>
                  </a:rPr>
                  <a:t> progresión decreciente, cada término es menor que el anterior</a:t>
                </a:r>
              </a:p>
              <a:p>
                <a:r>
                  <a:rPr lang="es-CR" dirty="0">
                    <a:latin typeface="+mj-lt"/>
                  </a:rPr>
                  <a:t>Serie Geométrica</a:t>
                </a:r>
              </a:p>
              <a:p>
                <a14:m>
                  <m:oMath xmlns:m="http://schemas.openxmlformats.org/officeDocument/2006/math">
                    <m:r>
                      <a:rPr lang="es-CR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R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R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s-CR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s-C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CR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s-C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CR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s-C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CR" i="1">
                        <a:latin typeface="Cambria Math" panose="02040503050406030204" pitchFamily="18" charset="0"/>
                      </a:rPr>
                      <m:t>+…+</m:t>
                    </m:r>
                    <m:r>
                      <a:rPr lang="es-CR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s-C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s-CR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s-CR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C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s-C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s-CR" i="1">
                            <a:latin typeface="Cambria Math" panose="020405030504060302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lang="es-C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s-C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nary>
                    <m:r>
                      <a:rPr lang="es-C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R" i="1">
                        <a:latin typeface="Cambria Math" panose="02040503050406030204" pitchFamily="18" charset="0"/>
                      </a:rPr>
                      <m:t>𝑎</m:t>
                    </m:r>
                    <m:f>
                      <m:fPr>
                        <m:ctrlPr>
                          <a:rPr lang="es-C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R" i="1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s-C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s-C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>
                          <a:rPr lang="es-CR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s-CR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es-CR" dirty="0"/>
              </a:p>
              <a:p>
                <a:pPr lvl="1"/>
                <a14:m>
                  <m:oMath xmlns:m="http://schemas.openxmlformats.org/officeDocument/2006/math">
                    <m:r>
                      <a:rPr lang="es-CR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C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≠−1,0,1;</m:t>
                    </m:r>
                    <m:r>
                      <a:rPr lang="es-C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s-C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endParaRPr lang="es-C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4C6564-A153-4BC8-8AE0-9170B068F6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14" t="-1185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2AB25-8A0A-46DC-8A27-C8DB72E6E4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5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36652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5B53F-72CF-4618-AC8D-9D525CE70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Series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4C6564-A153-4BC8-8AE0-9170B068F6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C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sSup>
                          <m:sSupPr>
                            <m:ctrlPr>
                              <a:rPr lang="es-C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nary>
                    <m:r>
                      <a:rPr lang="en-US" i="1"/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es-C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R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s-CR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s-C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s-CR" dirty="0">
                  <a:latin typeface="+mj-lt"/>
                </a:endParaRPr>
              </a:p>
              <a:p>
                <a:pPr lvl="1"/>
                <a:r>
                  <a:rPr lang="es-CR" i="1" dirty="0">
                    <a:latin typeface="+mj-lt"/>
                  </a:rPr>
                  <a:t>c</a:t>
                </a:r>
                <a:r>
                  <a:rPr lang="es-CR" dirty="0">
                    <a:latin typeface="+mj-lt"/>
                  </a:rPr>
                  <a:t> </a:t>
                </a:r>
                <a:r>
                  <a:rPr lang="es-CR" dirty="0"/>
                  <a:t>→</a:t>
                </a:r>
                <a:r>
                  <a:rPr lang="es-CR" dirty="0">
                    <a:latin typeface="+mj-lt"/>
                  </a:rPr>
                  <a:t> constante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4C6564-A153-4BC8-8AE0-9170B068F6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2AB25-8A0A-46DC-8A27-C8DB72E6E4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6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407360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AFEEC-46EA-4833-A250-6ACBDF1BD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Series</a:t>
            </a:r>
          </a:p>
        </p:txBody>
      </p:sp>
      <p:pic>
        <p:nvPicPr>
          <p:cNvPr id="6" name="Content Placeholder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46C36EF4-9187-41E5-87A9-D0ED66A9FB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857" y="2057400"/>
            <a:ext cx="7046486" cy="41148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13B00-9A9B-4D4B-AF21-2B58CE7CEE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7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322509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3BD4-4E27-498C-8597-AC39114FF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Método de Sustitución y Generalización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3DA7F-2AA1-41AF-8AAD-5469B33795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8</a:t>
            </a:fld>
            <a:endParaRPr lang="es-ES" altLang="es-CR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506FDD4-D0B4-41B8-99AF-7EBABFA83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8305800" cy="4114800"/>
          </a:xfrm>
        </p:spPr>
        <p:txBody>
          <a:bodyPr/>
          <a:lstStyle/>
          <a:p>
            <a:r>
              <a:rPr lang="es-CR" dirty="0"/>
              <a:t>El método más simple y sencillo:</a:t>
            </a:r>
          </a:p>
          <a:p>
            <a:pPr lvl="1"/>
            <a:r>
              <a:rPr lang="es-CR" dirty="0"/>
              <a:t>Se va evaluando la recurrencia para ciertos valores.</a:t>
            </a:r>
          </a:p>
          <a:p>
            <a:pPr lvl="1"/>
            <a:r>
              <a:rPr lang="es-CR" dirty="0"/>
              <a:t>Se deduce, a partir del comportamiento mostrado, una ecuación que represente el comportamiento de la recurrencia.</a:t>
            </a:r>
          </a:p>
          <a:p>
            <a:pPr lvl="1"/>
            <a:r>
              <a:rPr lang="es-CR" dirty="0"/>
              <a:t>Se generaliza la solución, encontrando un patrón. </a:t>
            </a:r>
          </a:p>
          <a:p>
            <a:pPr lvl="1"/>
            <a:r>
              <a:rPr lang="es-CR" dirty="0"/>
              <a:t>Se demuestra que la ecuación, efectivamente, resuelve a la recurrencia.</a:t>
            </a:r>
          </a:p>
          <a:p>
            <a:pPr lvl="1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75867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8480-E223-4914-B138-F648FCFF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Método de Sustitución y Generalización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22D892-67DA-4BD4-855E-4D1DEEEDE7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CR" dirty="0"/>
                  <a:t>Considere la siguiente relación de recurrencia (RR):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s-CR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s-C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s-C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s-C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mr>
                          <m:mr>
                            <m:e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d>
                                <m:dPr>
                                  <m:ctrlPr>
                                    <a:rPr lang="es-C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s-C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s-C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CR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num>
                                        <m:den>
                                          <m:r>
                                            <a:rPr lang="es-C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e>
                              <m:r>
                                <a:rPr lang="es-C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C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s-CR" dirty="0"/>
              </a:p>
              <a:p>
                <a:r>
                  <a:rPr lang="es-CR" dirty="0"/>
                  <a:t>Solución:</a:t>
                </a:r>
              </a:p>
              <a:p>
                <a:pPr lvl="1"/>
                <a:r>
                  <a:rPr lang="es-CR" dirty="0"/>
                  <a:t>Construir una tabla con los valores que toma la RR para diferentes valores de </a:t>
                </a:r>
                <a:r>
                  <a:rPr lang="es-CR" i="1" dirty="0"/>
                  <a:t>n</a:t>
                </a:r>
                <a:r>
                  <a:rPr lang="es-CR" dirty="0"/>
                  <a:t>.</a:t>
                </a:r>
              </a:p>
              <a:p>
                <a:pPr lvl="1"/>
                <a:r>
                  <a:rPr lang="es-CR" dirty="0"/>
                  <a:t>TIP: Notar que la RR solo queda definida para </a:t>
                </a:r>
                <a:r>
                  <a:rPr lang="es-CR" i="1" dirty="0"/>
                  <a:t>n</a:t>
                </a:r>
                <a:r>
                  <a:rPr lang="es-CR" dirty="0"/>
                  <a:t> = potencias de 2, es decir, para </a:t>
                </a:r>
                <a:r>
                  <a:rPr lang="es-CR" i="1" dirty="0"/>
                  <a:t>n</a:t>
                </a:r>
                <a:r>
                  <a:rPr lang="es-CR" dirty="0"/>
                  <a:t> = 2</a:t>
                </a:r>
                <a:r>
                  <a:rPr lang="es-CR" i="1" baseline="30000" dirty="0"/>
                  <a:t>k</a:t>
                </a:r>
                <a:r>
                  <a:rPr lang="es-CR" dirty="0"/>
                  <a:t>, donde </a:t>
                </a:r>
                <a14:m>
                  <m:oMath xmlns:m="http://schemas.openxmlformats.org/officeDocument/2006/math">
                    <m:r>
                      <a:rPr lang="es-CR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C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sSup>
                      <m:sSupPr>
                        <m:ctrlPr>
                          <a:rPr lang="es-C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s-C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s-CR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22D892-67DA-4BD4-855E-4D1DEEEDE7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14" t="-1185" r="-73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B31CF-7E1C-45DD-881A-A3FBDC2A0D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60406C-5CA7-476B-93A8-9EAC694DAAC6}" type="slidenum">
              <a:rPr lang="es-ES" altLang="es-CR" smtClean="0"/>
              <a:pPr>
                <a:defRPr/>
              </a:pPr>
              <a:t>9</a:t>
            </a:fld>
            <a:endParaRPr lang="es-ES" altLang="es-CR"/>
          </a:p>
        </p:txBody>
      </p:sp>
    </p:spTree>
    <p:extLst>
      <p:ext uri="{BB962C8B-B14F-4D97-AF65-F5344CB8AC3E}">
        <p14:creationId xmlns:p14="http://schemas.microsoft.com/office/powerpoint/2010/main" val="1234857519"/>
      </p:ext>
    </p:extLst>
  </p:cSld>
  <p:clrMapOvr>
    <a:masterClrMapping/>
  </p:clrMapOvr>
</p:sld>
</file>

<file path=ppt/theme/theme1.xml><?xml version="1.0" encoding="utf-8"?>
<a:theme xmlns:a="http://schemas.openxmlformats.org/drawingml/2006/main" name="RI">
  <a:themeElements>
    <a:clrScheme name="RI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R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s-ES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s-ES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3369</TotalTime>
  <Words>1469</Words>
  <Application>Microsoft Office PowerPoint</Application>
  <PresentationFormat>On-screen Show (4:3)</PresentationFormat>
  <Paragraphs>164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Cambria Math</vt:lpstr>
      <vt:lpstr>Times New Roman</vt:lpstr>
      <vt:lpstr>Wingdings</vt:lpstr>
      <vt:lpstr>RI</vt:lpstr>
      <vt:lpstr>Relaciones de Recurrencia Método de Sustitución y Generalización</vt:lpstr>
      <vt:lpstr>Algoritmos</vt:lpstr>
      <vt:lpstr>Recursión e Iteración </vt:lpstr>
      <vt:lpstr>Recursión e Iteración </vt:lpstr>
      <vt:lpstr>Series</vt:lpstr>
      <vt:lpstr>Series</vt:lpstr>
      <vt:lpstr>Series</vt:lpstr>
      <vt:lpstr>Método de Sustitución y Generalización</vt:lpstr>
      <vt:lpstr>Método de Sustitución y Generalización</vt:lpstr>
      <vt:lpstr>Método de Sustitución y Generalización</vt:lpstr>
      <vt:lpstr>Método de Sustitución y Generalización</vt:lpstr>
      <vt:lpstr>Método de Sustitución y Generalización</vt:lpstr>
      <vt:lpstr>Ejemplo – Selección Recursivo</vt:lpstr>
      <vt:lpstr>Ejemplo – Selección Recursivo Cantidad de Intercambios</vt:lpstr>
      <vt:lpstr>Ejemplo – Selección Recursivo Cantidad de Intercambios</vt:lpstr>
      <vt:lpstr>Ejemplo – Selección Recursivo Cantidad de Comparaciones</vt:lpstr>
      <vt:lpstr>Ejemplo – Selección Recursivo Cantidad de Comparaciones</vt:lpstr>
      <vt:lpstr>Ejemplo #1</vt:lpstr>
      <vt:lpstr>Ejemplo #1</vt:lpstr>
      <vt:lpstr>Ejemplo #2</vt:lpstr>
      <vt:lpstr>Ejemplo #2</vt:lpstr>
      <vt:lpstr>Referencias Bibliográficas</vt:lpstr>
    </vt:vector>
  </TitlesOfParts>
  <Company>UCR-ECCI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#2</dc:title>
  <dc:creator>Kryscia Daviana Ramirez Benavides</dc:creator>
  <cp:lastModifiedBy>Kryscia Ramírez Benavides</cp:lastModifiedBy>
  <cp:revision>950</cp:revision>
  <cp:lastPrinted>2018-04-19T23:21:40Z</cp:lastPrinted>
  <dcterms:created xsi:type="dcterms:W3CDTF">2004-08-21T21:36:47Z</dcterms:created>
  <dcterms:modified xsi:type="dcterms:W3CDTF">2018-04-23T22:25:30Z</dcterms:modified>
</cp:coreProperties>
</file>