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5.xml.rels" ContentType="application/vnd.openxmlformats-package.relationships+xml"/>
  <Override PartName="/ppt/notesSlides/notesSlide5.xml" ContentType="application/vnd.openxmlformats-officedocument.presentationml.notesSlide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014101A1-F1D1-41C1-A161-91E171B1210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/>
              <a:t>Jerry and David's Guide to the World Wide Web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D12191-2181-41A1-9131-81B1D141216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82292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951720"/>
            <a:ext cx="82292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523880"/>
            <a:ext cx="8229240" cy="4648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67480"/>
            <a:ext cx="8229240" cy="5904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523880"/>
            <a:ext cx="8229240" cy="4648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352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951720"/>
            <a:ext cx="822852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82292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951720"/>
            <a:ext cx="82292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352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67480"/>
            <a:ext cx="8229240" cy="5904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4647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395172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523880"/>
            <a:ext cx="401544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951720"/>
            <a:ext cx="8228520" cy="2216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200" y="14040"/>
            <a:ext cx="9129600" cy="6836400"/>
          </a:xfrm>
          <a:prstGeom prst="rect">
            <a:avLst/>
          </a:prstGeom>
          <a:gradFill>
            <a:gsLst>
              <a:gs pos="0">
                <a:srgbClr val="444d26"/>
              </a:gs>
              <a:gs pos="50000">
                <a:srgbClr val="444d26"/>
              </a:gs>
              <a:gs pos="100000">
                <a:srgbClr val="444d26"/>
              </a:gs>
            </a:gsLst>
            <a:lin ang="7998000"/>
          </a:gradFill>
        </p:spPr>
      </p:sp>
      <p:sp>
        <p:nvSpPr>
          <p:cNvPr id="1" name="Line 2"/>
          <p:cNvSpPr/>
          <p:nvPr/>
        </p:nvSpPr>
        <p:spPr>
          <a:xfrm>
            <a:off x="0" y="6840"/>
            <a:ext cx="9136800" cy="6843960"/>
          </a:xfrm>
          <a:prstGeom prst="line">
            <a:avLst/>
          </a:prstGeom>
          <a:ln w="5040">
            <a:solidFill>
              <a:srgbClr val="fffde2"/>
            </a:solidFill>
            <a:round/>
          </a:ln>
        </p:spPr>
      </p:sp>
      <p:sp>
        <p:nvSpPr>
          <p:cNvPr id="2" name="Line 3"/>
          <p:cNvSpPr/>
          <p:nvPr/>
        </p:nvSpPr>
        <p:spPr>
          <a:xfrm flipH="1">
            <a:off x="6468480" y="4948200"/>
            <a:ext cx="2673000" cy="1900080"/>
          </a:xfrm>
          <a:prstGeom prst="line">
            <a:avLst/>
          </a:prstGeom>
          <a:ln w="6120">
            <a:solidFill>
              <a:srgbClr val="fffde5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7853760" y="6847920"/>
            <a:ext cx="1892520" cy="1293840"/>
          </a:xfrm>
          <a:prstGeom prst="rect">
            <a:avLst>
              <a:gd fmla="val 51323" name="adj"/>
            </a:avLst>
          </a:prstGeom>
          <a:gradFill>
            <a:gsLst>
              <a:gs pos="0">
                <a:srgbClr val="c6d7b2"/>
              </a:gs>
              <a:gs pos="50000">
                <a:srgbClr val="617150"/>
              </a:gs>
              <a:gs pos="100000">
                <a:srgbClr val="c6d7b2"/>
              </a:gs>
            </a:gsLst>
            <a:lin ang="20904000"/>
          </a:gradFill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540720" y="776160"/>
            <a:ext cx="8062560" cy="14695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es-ES" sz="4400">
                <a:solidFill>
                  <a:srgbClr val="444d26"/>
                </a:solidFill>
                <a:latin typeface="Century Gothic"/>
              </a:rPr>
              <a:t>Click to edit the title text formatHaga clic para modificar el estilo de título del patrón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1371600" y="6012720"/>
            <a:ext cx="5790960" cy="364680"/>
          </a:xfrm>
          <a:prstGeom prst="rect">
            <a:avLst/>
          </a:prstGeom>
        </p:spPr>
        <p:txBody>
          <a:bodyPr bIns="0" lIns="90000" rIns="90000" tIns="0"/>
          <a:p>
            <a:pPr>
              <a:lnSpc>
                <a:spcPct val="100000"/>
              </a:lnSpc>
            </a:pPr>
            <a:r>
              <a:rPr lang="en-US" sz="1000">
                <a:solidFill>
                  <a:srgbClr val="000000"/>
                </a:solidFill>
                <a:latin typeface="Century Gothic"/>
              </a:rPr>
              <a:t>4/13/12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1371600" y="5650560"/>
            <a:ext cx="5790960" cy="364680"/>
          </a:xfrm>
          <a:prstGeom prst="rect">
            <a:avLst/>
          </a:prstGeom>
        </p:spPr>
        <p:txBody>
          <a:bodyPr anchor="b" bIns="0" lIns="90000" rIns="90000" tIns="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392320" y="5752440"/>
            <a:ext cx="502560" cy="3646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C1F1F131-01B1-4151-B101-41A1A1D1C111}" type="slidenum">
              <a:rPr lang="en-US" sz="1300">
                <a:solidFill>
                  <a:srgbClr val="ffffff"/>
                </a:solidFill>
                <a:latin typeface="Century Gothic"/>
              </a:rPr>
              <a:t>&lt;number&gt;</a:t>
            </a:fld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s-E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200" y="14040"/>
            <a:ext cx="9129600" cy="6836400"/>
          </a:xfrm>
          <a:prstGeom prst="rect">
            <a:avLst/>
          </a:prstGeom>
          <a:gradFill>
            <a:gsLst>
              <a:gs pos="0">
                <a:srgbClr val="444d26"/>
              </a:gs>
              <a:gs pos="50000">
                <a:srgbClr val="444d26"/>
              </a:gs>
              <a:gs pos="100000">
                <a:srgbClr val="444d26"/>
              </a:gs>
            </a:gsLst>
            <a:lin ang="7998000"/>
          </a:gradFill>
        </p:spPr>
      </p:sp>
      <p:sp>
        <p:nvSpPr>
          <p:cNvPr id="42" name="Line 2"/>
          <p:cNvSpPr/>
          <p:nvPr/>
        </p:nvSpPr>
        <p:spPr>
          <a:xfrm>
            <a:off x="0" y="6840"/>
            <a:ext cx="9136800" cy="6843960"/>
          </a:xfrm>
          <a:prstGeom prst="line">
            <a:avLst/>
          </a:prstGeom>
          <a:ln w="5040">
            <a:solidFill>
              <a:srgbClr val="fffde2"/>
            </a:solidFill>
            <a:round/>
          </a:ln>
        </p:spPr>
      </p:sp>
      <p:sp>
        <p:nvSpPr>
          <p:cNvPr id="43" name="Line 3"/>
          <p:cNvSpPr/>
          <p:nvPr/>
        </p:nvSpPr>
        <p:spPr>
          <a:xfrm flipH="1">
            <a:off x="6468480" y="4948200"/>
            <a:ext cx="2673000" cy="1900080"/>
          </a:xfrm>
          <a:prstGeom prst="line">
            <a:avLst/>
          </a:prstGeom>
          <a:ln w="6120">
            <a:solidFill>
              <a:srgbClr val="fffde5"/>
            </a:solidFill>
            <a:round/>
          </a:ln>
        </p:spPr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Seventh Outline LevelHaga clic para modificar el estilo de texto del patrón</a:t>
            </a:r>
            <a:endParaRPr/>
          </a:p>
          <a:p>
            <a:pPr lvl="1">
              <a:lnSpc>
                <a:spcPct val="100000"/>
              </a:lnSpc>
              <a:buSzPct val="95000"/>
              <a:buFont typeface="Verdana"/>
              <a:buChar char="›"/>
            </a:pPr>
            <a:r>
              <a:rPr lang="es-ES" sz="2600">
                <a:solidFill>
                  <a:srgbClr val="000000"/>
                </a:solidFill>
                <a:latin typeface="Century Gothic"/>
              </a:rPr>
              <a:t>Segundo nivel</a:t>
            </a:r>
            <a:endParaRPr/>
          </a:p>
          <a:p>
            <a:pPr lvl="1">
              <a:buSzPct val="95000"/>
              <a:buFont typeface="Verdana"/>
              <a:buChar char="›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Tercer nivel</a:t>
            </a:r>
            <a:endParaRPr/>
          </a:p>
          <a:p>
            <a:pPr lvl="2">
              <a:buFont charset="2" typeface="Wingdings 2"/>
              <a:buChar char=""/>
            </a:pPr>
            <a:r>
              <a:rPr lang="es-ES" sz="2000">
                <a:solidFill>
                  <a:srgbClr val="000000"/>
                </a:solidFill>
                <a:latin typeface="Century Gothic"/>
              </a:rPr>
              <a:t>Cuarto nivel</a:t>
            </a:r>
            <a:endParaRPr/>
          </a:p>
          <a:p>
            <a:pPr lvl="3">
              <a:buFont charset="2" typeface="Wingdings 2"/>
              <a:buChar char=""/>
            </a:pPr>
            <a:r>
              <a:rPr lang="es-ES" sz="1900">
                <a:solidFill>
                  <a:srgbClr val="000000"/>
                </a:solidFill>
                <a:latin typeface="Century Gothic"/>
              </a:rPr>
              <a:t>Quinto nivel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Click to edit the title text formatHaga clic para modificar el estilo de título del patrón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entury Gothic"/>
              </a:rPr>
              <a:t>4/13/12</a:t>
            </a:r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12111C1-F1D1-41A1-B131-A101F141F111}" type="slidenum">
              <a:rPr lang="en-US">
                <a:solidFill>
                  <a:srgbClr val="000000"/>
                </a:solidFill>
                <a:latin typeface="Century Gothic"/>
              </a:rPr>
              <a:t>&lt;number&gt;</a:t>
            </a:fld>
            <a:endParaRPr/>
          </a:p>
        </p:txBody>
      </p:sp>
      <p:sp>
        <p:nvSpPr>
          <p:cNvPr id="48" name="PlaceHolder 8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://en.wikipedia.org/wiki/Yahoo" TargetMode="External"/><Relationship Id="rId2" Type="http://schemas.openxmlformats.org/officeDocument/2006/relationships/hyperlink" Target="http://www.maestrosdelweb.com/editorial/yahoohis/" TargetMode="External"/><Relationship Id="rId3" Type="http://schemas.openxmlformats.org/officeDocument/2006/relationships/hyperlink" Target="http://docs.yahoo.com/info/misc/history.html" TargetMode="External"/><Relationship Id="rId4" Type="http://schemas.openxmlformats.org/officeDocument/2006/relationships/hyperlink" Target="http://www.langreiter.com/exec/yahoo-vs-google.html" TargetMode="External"/><Relationship Id="rId5" Type="http://schemas.openxmlformats.org/officeDocument/2006/relationships/hyperlink" Target="http://www.alexa.com/siteinfo/yahoo.com+google.com+bing.com" TargetMode="External"/><Relationship Id="rId6" Type="http://schemas.openxmlformats.org/officeDocument/2006/relationships/hyperlink" Target="http://www.dailytech.com/Microsoft+Quietly+Working+on+Live+Search+Service/article14463.htm" TargetMode="External"/><Relationship Id="rId7" Type="http://schemas.openxmlformats.org/officeDocument/2006/relationships/hyperlink" Target="http://www.dailytech.com/Microsoft+Quietly+Working+on+Live+Search+Service/article14463.htm" TargetMode="External"/><Relationship Id="rId8" Type="http://schemas.openxmlformats.org/officeDocument/2006/relationships/hyperlink" Target="http://www.dailytech.com/Report+Microsoft+Kumo+Live+Search+to+be+Renamed+Bing/article15229.htm" TargetMode="External"/><Relationship Id="rId9" Type="http://schemas.openxmlformats.org/officeDocument/2006/relationships/hyperlink" Target="http://www.dailytech.com/Report+Microsoft+Kumo+Live+Search+to+be+Renamed+Bing/article15229.htm" TargetMode="External"/><Relationship Id="rId10" Type="http://schemas.openxmlformats.org/officeDocument/2006/relationships/hyperlink" Target="http://searchengineland.com/forget-kumo-will-microsofts-new-search-engine-launch-soon-as-bing-19545" TargetMode="External"/><Relationship Id="rId11" Type="http://schemas.openxmlformats.org/officeDocument/2006/relationships/hyperlink" Target="http://searchengineland.com/forget-kumo-will-microsofts-new-search-engine-launch-soon-as-bing-19545" TargetMode="External"/><Relationship Id="rId1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hyperlink" Target="http://info.yahoo.com/privacy/es/yahoo/search/details.html" TargetMode="External"/><Relationship Id="rId2" Type="http://schemas.openxmlformats.org/officeDocument/2006/relationships/hyperlink" Target="http://arstechnica.com/microsoft/news/2009/05/would-you-rather-bing-it-kumo-it-or-live-search-it.ars" TargetMode="External"/><Relationship Id="rId3" Type="http://schemas.openxmlformats.org/officeDocument/2006/relationships/hyperlink" Target="http://arstechnica.com/microsoft/news/2009/05/would-you-rather-bing-it-kumo-it-or-live-search-it.ars" TargetMode="External"/><Relationship Id="rId4" Type="http://schemas.openxmlformats.org/officeDocument/2006/relationships/hyperlink" Target="http://arstechnica.com/microsoft/news/2009/05/would-you-rather-bing-it-kumo-it-or-live-search-it.ars" TargetMode="External"/><Relationship Id="rId5" Type="http://schemas.openxmlformats.org/officeDocument/2006/relationships/hyperlink" Target="http://www.microsoft.com/presspass/newsroom/factsheet/LiveSearchFS.mspx" TargetMode="External"/><Relationship Id="rId6" Type="http://schemas.openxmlformats.org/officeDocument/2006/relationships/hyperlink" Target="http://www.microsoft.com/presspass/newsroom/factsheet/LiveSearchFS.mspx" TargetMode="External"/><Relationship Id="rId7" Type="http://schemas.openxmlformats.org/officeDocument/2006/relationships/hyperlink" Target="http://www.microsoft.com/presspass/newsroom/factsheet/LiveSearchFS.mspx" TargetMode="External"/><Relationship Id="rId8" Type="http://schemas.openxmlformats.org/officeDocument/2006/relationships/hyperlink" Target="http://www.elmundo.es/elmundo/2009/05/29/navegante/1243579881.html" TargetMode="External"/><Relationship Id="rId9" Type="http://schemas.openxmlformats.org/officeDocument/2006/relationships/hyperlink" Target="http://www.elmundo.es/elmundo/2009/05/29/navegante/1243579881.html" TargetMode="External"/><Relationship Id="rId10" Type="http://schemas.openxmlformats.org/officeDocument/2006/relationships/hyperlink" Target="http://www.elmundo.es/elmundo/2009/05/29/navegante/1243579881.html" TargetMode="External"/><Relationship Id="rId11" Type="http://schemas.openxmlformats.org/officeDocument/2006/relationships/hyperlink" Target="http://www.20minutos.es/noticia/1166093/0/bing/pafrdidas/microsoft/" TargetMode="External"/><Relationship Id="rId12" Type="http://schemas.openxmlformats.org/officeDocument/2006/relationships/hyperlink" Target="http://www.20minutos.es/noticia/1166093/0/bing/pafrdidas/microsoft/" TargetMode="External"/><Relationship Id="rId13" Type="http://schemas.openxmlformats.org/officeDocument/2006/relationships/hyperlink" Target="http://www.20minutos.es/noticia/1166093/0/bing/pafrdidas/microsoft/" TargetMode="External"/><Relationship Id="rId14" Type="http://schemas.openxmlformats.org/officeDocument/2006/relationships/hyperlink" Target="http://www.guardian.co.uk/technology/blog/2009/jun/01/searchengines-microsoft" TargetMode="External"/><Relationship Id="rId15" Type="http://schemas.openxmlformats.org/officeDocument/2006/relationships/hyperlink" Target="http://www.guardian.co.uk/technology/blog/2009/jun/01/searchengines-microsoft" TargetMode="External"/><Relationship Id="rId16" Type="http://schemas.openxmlformats.org/officeDocument/2006/relationships/hyperlink" Target="http://www.guardian.co.uk/technology/blog/2009/jun/01/searchengines-microsoft" TargetMode="External"/><Relationship Id="rId17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40720" y="776160"/>
            <a:ext cx="8062560" cy="14695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es-ES" sz="4400">
                <a:solidFill>
                  <a:srgbClr val="444d26"/>
                </a:solidFill>
                <a:latin typeface="Century Gothic"/>
              </a:rPr>
              <a:t>Otros SRI: Yahoo! y Bing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540720" y="2250360"/>
            <a:ext cx="8062560" cy="2169000"/>
          </a:xfrm>
          <a:prstGeom prst="rect">
            <a:avLst/>
          </a:prstGeom>
        </p:spPr>
        <p:txBody>
          <a:bodyPr bIns="45000" lIns="90000" rIns="90000" tIns="45000"/>
          <a:p>
            <a:pPr algn="r">
              <a:lnSpc>
                <a:spcPct val="100000"/>
              </a:lnSpc>
            </a:pPr>
            <a:r>
              <a:rPr lang="en-US" sz="2400">
                <a:solidFill>
                  <a:srgbClr val="9eb160"/>
                </a:solidFill>
                <a:latin typeface="Century Gothic"/>
              </a:rPr>
              <a:t>Fabricio Villegas Mora A77098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2400">
                <a:solidFill>
                  <a:srgbClr val="9eb160"/>
                </a:solidFill>
                <a:latin typeface="Century Gothic"/>
              </a:rPr>
              <a:t>Charles Rodríguez Beauregard A64787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Bing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pic>
        <p:nvPicPr>
          <p:cNvPr descr="" id="106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500040" y="1529640"/>
            <a:ext cx="8186400" cy="482004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Nace a partir de Windows Live Search, MSN Search y Live Search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Su nombre inicial fue Kumo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Inicialmente Bing, en ese momento Kumo, existía solo dentro de la red Microsoft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La versión Beta es liberada al público el 3 de junio del 2009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Se utilizó una fuerte política de marketing, llegando a invertir 80 – 100 millones de $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Bing: Historia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Microsoft alegaba que el 42% de las búsquedas en Internet debían refinarse y que el 25% de las veces, el usuario debía probar otra página, para encontrar su búsqueda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Promocionado por Microsoft como un motor de desición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Bing utiliza "categorías relacionadas" para mejorar los resultados de sus búsquedas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Bing: Historia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Resumen de los contenidos de la página con sólo poner el ratón sobre el enlace. Lo mismo ocurre con los videos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Política de premiar la fidelidad del usuario (EE.UU)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Muy eficaz a la hora de redefinir resultados, especialmente en el área de búsqueda de imágenes y vídeos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Inicialmente enfocado en 4 áreas: tomar una decisión de compra, planear un viaje, investigar sobre una condición de salud o localizar un establecimiento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Bing Características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Entre junio del 2009 y el 2011 Microsoft tenía acumuladas</a:t>
            </a:r>
            <a:r>
              <a:rPr b="1" lang="es-ES" sz="3000">
                <a:solidFill>
                  <a:srgbClr val="000000"/>
                </a:solidFill>
                <a:latin typeface="Century Gothic"/>
              </a:rPr>
              <a:t> </a:t>
            </a:r>
            <a:r>
              <a:rPr lang="es-ES" sz="3000">
                <a:solidFill>
                  <a:srgbClr val="000000"/>
                </a:solidFill>
                <a:latin typeface="Century Gothic"/>
              </a:rPr>
              <a:t>5.500 millones de dólares en pérdidas con Bing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Para superar este problema, Bing debería doblar su cuota de mercardo o alcanzar cerca del 30% del mercado total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En ese momento Bing tenía una cuota de mercado entre los buscadores de un 14,7%. Google poseía un 64,8% de cuota, solo dos décimas menos respecto al 65% que tenía cuando Bing entró a competir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A lo largo del tiempo, Microsoft a tratado de sacar a flote a Bing, mediante acuerdos comerciales con Nokia y Facebook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Bing: Datos interesantes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Google – Yahoo! – Bing:</a:t>
            </a:r>
            <a:r>
              <a:rPr lang="es-ES" sz="4200">
                <a:solidFill>
                  <a:srgbClr val="444d26"/>
                </a:solidFill>
                <a:latin typeface="Century Gothic"/>
              </a:rPr>
              <a:t>
</a:t>
            </a:r>
            <a:r>
              <a:rPr lang="es-ES" sz="4200">
                <a:solidFill>
                  <a:srgbClr val="444d26"/>
                </a:solidFill>
                <a:latin typeface="Century Gothic"/>
              </a:rPr>
              <a:t>Ranking de Buscadores</a:t>
            </a:r>
            <a:endParaRPr/>
          </a:p>
        </p:txBody>
      </p:sp>
      <p:pic>
        <p:nvPicPr>
          <p:cNvPr descr="" id="11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85880" y="1714320"/>
            <a:ext cx="7501320" cy="4245120"/>
          </a:xfrm>
          <a:prstGeom prst="rect">
            <a:avLst/>
          </a:prstGeom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Google – Yahoo! – Bing:</a:t>
            </a:r>
            <a:r>
              <a:rPr lang="es-ES" sz="4200">
                <a:solidFill>
                  <a:srgbClr val="444d26"/>
                </a:solidFill>
                <a:latin typeface="Century Gothic"/>
              </a:rPr>
              <a:t>
</a:t>
            </a:r>
            <a:r>
              <a:rPr lang="es-ES" sz="4200">
                <a:solidFill>
                  <a:srgbClr val="444d26"/>
                </a:solidFill>
                <a:latin typeface="Century Gothic"/>
              </a:rPr>
              <a:t>Porcentaje de usuarios</a:t>
            </a:r>
            <a:endParaRPr/>
          </a:p>
        </p:txBody>
      </p:sp>
      <p:pic>
        <p:nvPicPr>
          <p:cNvPr descr="" id="11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990720" y="1785960"/>
            <a:ext cx="7319520" cy="4214520"/>
          </a:xfrm>
          <a:prstGeom prst="rect">
            <a:avLst/>
          </a:prstGeom>
        </p:spPr>
      </p:pic>
    </p:spTree>
  </p:cSld>
  <p:timing>
    <p:tnLst>
      <p:par>
        <p:cTn dur="indefinite" id="19" nodeType="tmRoot" restart="never">
          <p:childTnLst>
            <p:seq>
              <p:cTn id="2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s-ES" sz="3200">
                <a:solidFill>
                  <a:srgbClr val="444d26"/>
                </a:solidFill>
                <a:latin typeface="Century Gothic"/>
              </a:rPr>
              <a:t>Google – Yahoo! – Bing:</a:t>
            </a:r>
            <a:r>
              <a:rPr lang="es-ES" sz="3200">
                <a:solidFill>
                  <a:srgbClr val="444d26"/>
                </a:solidFill>
                <a:latin typeface="Century Gothic"/>
              </a:rPr>
              <a:t>
</a:t>
            </a:r>
            <a:r>
              <a:rPr lang="es-ES" sz="3200">
                <a:solidFill>
                  <a:srgbClr val="444d26"/>
                </a:solidFill>
                <a:latin typeface="Century Gothic"/>
              </a:rPr>
              <a:t>Tiempo estimado en el buscador</a:t>
            </a:r>
            <a:endParaRPr/>
          </a:p>
        </p:txBody>
      </p:sp>
      <p:pic>
        <p:nvPicPr>
          <p:cNvPr descr="" id="12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42960" y="1571760"/>
            <a:ext cx="8000640" cy="4551840"/>
          </a:xfrm>
          <a:prstGeom prst="rect">
            <a:avLst/>
          </a:prstGeom>
        </p:spPr>
      </p:pic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56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Conclusiones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457560" y="152424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Google sigue siendo amo y señor de las búsquedas en Internet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Es difícil visualizar a Bing quitándole cuota de mercado a google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Yahoo! Esta a punto de caer en sus temores iniciales: ser absorbido por Microsoft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El éxito de un buscador está en la popularidad que gane entre los usuarios y no tanto por su potencia económica o publicidad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1"/>
              </a:rPr>
              <a:t>http://en.wikipedia.org/wiki/Yahoo!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2"/>
              </a:rPr>
              <a:t>http://www.maestrosdelweb.com/editorial/yahoohis/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3"/>
              </a:rPr>
              <a:t>http://docs.yahoo.com/info/misc/history.html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4"/>
              </a:rPr>
              <a:t>http://www.langreiter.com/exec/yahoo-vs-google.html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5"/>
              </a:rPr>
              <a:t>http://www.alexa.com/siteinfo/yahoo.com+google.com+bing.com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6"/>
              </a:rPr>
              <a:t>http://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7"/>
              </a:rPr>
              <a:t>www.dailytech.com/Microsoft+Quietly+Working+on+Live+Search+Service/article14463.htm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8"/>
              </a:rPr>
              <a:t>http://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9"/>
              </a:rPr>
              <a:t>www.dailytech.com/Report+Microsoft+Kumo+Live+Search+to+be+Renamed+Bing/article15229.htm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10"/>
              </a:rPr>
              <a:t>http://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11"/>
              </a:rPr>
              <a:t>searchengineland.com/forget-kumo-will-microsofts-new-search-engine-launch-soon-as-bing-19545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Bibliografía.</a:t>
            </a:r>
            <a:endParaRPr/>
          </a:p>
        </p:txBody>
      </p:sp>
    </p:spTree>
  </p:cSld>
  <p:timing>
    <p:tnLst>
      <p:par>
        <p:cTn dur="indefinite" id="21" nodeType="tmRoot" restart="never">
          <p:childTnLst>
            <p:seq>
              <p:cTn id="2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Introducción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Yahoo!: Historia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Yahoo!: Características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Yahoo!: Datos interesantes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Bing: Historia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Bing: Características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Bing: Datos interesantes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Google – Yahoo! – Bing: Ranking de Buscadores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Google – Yahoo! – Bing: Porcentaje de usuarios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Google – Yahoo! – Bing: Tiempo estimado en el buscador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Conclusiones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Bibliografía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Agenda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1"/>
              </a:rPr>
              <a:t>http://info.yahoo.com/privacy/es/yahoo/search/details.html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2"/>
              </a:rPr>
              <a:t>http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3"/>
              </a:rPr>
              <a:t>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4"/>
              </a:rPr>
              <a:t>arstechnica.com/microsoft/news/2009/05/would-you-rather-bing-it-kumo-it-or-live-search-it.ars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5"/>
              </a:rPr>
              <a:t>http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6"/>
              </a:rPr>
              <a:t>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7"/>
              </a:rPr>
              <a:t>www.microsoft.com/presspass/newsroom/factsheet/LiveSearchFS.mspx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8"/>
              </a:rPr>
              <a:t>http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9"/>
              </a:rPr>
              <a:t>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10"/>
              </a:rPr>
              <a:t>www.elmundo.es/elmundo/2009/05/29/navegante/1243579881.html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11"/>
              </a:rPr>
              <a:t>http://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12"/>
              </a:rPr>
              <a:t>www.20minutos.es/noticia/1166093/0/bing/pafrdidas/microsoft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13"/>
              </a:rPr>
              <a:t>/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000" u="sng">
                <a:solidFill>
                  <a:srgbClr val="8e58b6"/>
                </a:solidFill>
                <a:latin typeface="Century Gothic"/>
                <a:hlinkClick r:id="rId14"/>
              </a:rPr>
              <a:t>http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15"/>
              </a:rPr>
              <a:t>://</a:t>
            </a:r>
            <a:r>
              <a:rPr lang="es-ES" sz="2000" u="sng">
                <a:solidFill>
                  <a:srgbClr val="8e58b6"/>
                </a:solidFill>
                <a:latin typeface="Century Gothic"/>
                <a:hlinkClick r:id="rId16"/>
              </a:rPr>
              <a:t>www.guardian.co.uk/technology/blog/2009/jun/01/searchengines-microsoft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Bibliografía.</a:t>
            </a:r>
            <a:endParaRPr/>
          </a:p>
        </p:txBody>
      </p:sp>
    </p:spTree>
  </p:cSld>
  <p:timing>
    <p:tnLst>
      <p:par>
        <p:cTn dur="indefinite" id="23" nodeType="tmRoot" restart="never">
          <p:childTnLst>
            <p:seq>
              <p:cTn id="2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Introducción</a:t>
            </a:r>
            <a:endParaRPr/>
          </a:p>
        </p:txBody>
      </p:sp>
      <p:sp>
        <p:nvSpPr>
          <p:cNvPr id="92" name="TextShape 3"/>
          <p:cNvSpPr txBox="1"/>
          <p:nvPr/>
        </p:nvSpPr>
        <p:spPr>
          <a:xfrm>
            <a:off x="567000" y="1712160"/>
            <a:ext cx="7778880" cy="4025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Actualmente el mercado de búsquedas en la internet es dominado por Google, existen otras opciones que buscan competir contra este, y así obtener una cuota mas alta de tráfico de red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400">
                <a:solidFill>
                  <a:srgbClr val="000000"/>
                </a:solidFill>
                <a:latin typeface="Century Gothic"/>
              </a:rPr>
              <a:t>Este es el caso de los buscadores Yahoo! Y Bing, los cuales están mejorando constantemente para ofrecer un servicio capaz de cumplir con las expectativas del usuario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Yahoo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800">
                <a:solidFill>
                  <a:srgbClr val="000000"/>
                </a:solidFill>
                <a:latin typeface="Century Gothic"/>
              </a:rPr>
              <a:t>Nace en febrero de 1994 en manos de Jerry Yang y David Filo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800">
                <a:solidFill>
                  <a:srgbClr val="000000"/>
                </a:solidFill>
                <a:latin typeface="Century Gothic"/>
              </a:rPr>
              <a:t>Su primera version consistió en una lista de paginas web visitadas las cuales organizaron en temas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800">
                <a:solidFill>
                  <a:srgbClr val="000000"/>
                </a:solidFill>
                <a:latin typeface="Century Gothic"/>
              </a:rPr>
              <a:t>Esta primera versión se llamó Jerry Fast Way to Mosaic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2800">
                <a:solidFill>
                  <a:srgbClr val="000000"/>
                </a:solidFill>
                <a:latin typeface="Century Gothic"/>
              </a:rPr>
              <a:t>Conforme fue creciendo, se crearon mas temas y se le cambio el nombre por versiones “peores”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Yahoo!:  Historia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En abril de 1994 cambiaron su nombre a Yahoo, el cual tiene dos posibles significados:</a:t>
            </a:r>
            <a:endParaRPr/>
          </a:p>
          <a:p>
            <a:pPr lvl="1">
              <a:lnSpc>
                <a:spcPct val="100000"/>
              </a:lnSpc>
              <a:buSzPct val="95000"/>
              <a:buFont typeface="Verdana"/>
              <a:buChar char="›"/>
            </a:pPr>
            <a:r>
              <a:rPr lang="es-ES" sz="2600">
                <a:solidFill>
                  <a:srgbClr val="000000"/>
                </a:solidFill>
                <a:latin typeface="Century Gothic"/>
              </a:rPr>
              <a:t>Yet Another Hierarchical Officious Oracle</a:t>
            </a:r>
            <a:endParaRPr/>
          </a:p>
          <a:p>
            <a:pPr lvl="1">
              <a:lnSpc>
                <a:spcPct val="100000"/>
              </a:lnSpc>
              <a:buSzPct val="95000"/>
              <a:buFont typeface="Verdana"/>
              <a:buChar char="›"/>
            </a:pPr>
            <a:r>
              <a:rPr lang="es-ES" sz="2600">
                <a:solidFill>
                  <a:srgbClr val="000000"/>
                </a:solidFill>
                <a:latin typeface="Century Gothic"/>
              </a:rPr>
              <a:t>Simpatía con el significado de Yahoo:  Grosero, inculto, poco sofisticado.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Sus primeros servidores fueron las computadoras personales de Yang y Filo, apodadas Akebono y Konishiki respectivamente. Estos nombre provienen de dos peleadores famosos de Sumo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Yahoo!:  Historia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A finales de 1994, Yahoo tenía mas de un millón de visitas diarias de mas de 100 mil usuarios únicos.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En 1995 su despegue se dio con una inversión de 2 millones de dólares.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Un año después, su valor en el mercado era de 34 millones.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Yahoo!: Historia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52388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En 1997 su enfoque cambió a proveer servicios, como juegos, correo, messenger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En el año 2000, yahoo! Comenzó a usar google para proveer su servicio de busquedas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Esto se dio hasta el 2004, cuando yahoo! desarrolló su propio buscador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Yahoo!: Caracteristicas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560" y="267480"/>
            <a:ext cx="8229240" cy="1103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4200">
                <a:solidFill>
                  <a:srgbClr val="444d26"/>
                </a:solidFill>
                <a:latin typeface="Century Gothic"/>
              </a:rPr>
              <a:t>Yahoo!: Datos Interesantes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560" y="1524240"/>
            <a:ext cx="8229240" cy="46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A finales de 2009 Yahoo y Bing firmaron varios convenios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Como parte de este convenio, Yahoo! Brinda a Microsoft toda la información recolectada en la consulta.</a:t>
            </a:r>
            <a:endParaRPr/>
          </a:p>
          <a:p>
            <a:pPr>
              <a:lnSpc>
                <a:spcPct val="100000"/>
              </a:lnSpc>
              <a:buSzPct val="80000"/>
              <a:buFont charset="2" typeface="Wingdings 2"/>
              <a:buChar char=""/>
            </a:pPr>
            <a:r>
              <a:rPr lang="es-ES" sz="3000">
                <a:solidFill>
                  <a:srgbClr val="000000"/>
                </a:solidFill>
                <a:latin typeface="Century Gothic"/>
              </a:rPr>
              <a:t>Además, los documentos devueltos son el resultado de una mezcla de ambos buscadores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