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5.xml.rels" ContentType="application/vnd.openxmlformats-package.relationships+xml"/>
  <Override PartName="/ppt/notesSlides/notesSlide5.xml" ContentType="application/vnd.openxmlformats-officedocument.presentationml.notesSlide+xml"/>
  <Override PartName="/ppt/_rels/presentation.xml.rels" ContentType="application/vnd.openxmlformats-package.relationships+xml"/>
  <Override PartName="/ppt/media/image3.png" ContentType="image/png"/>
  <Override PartName="/ppt/media/image4.png" ContentType="image/png"/>
  <Override PartName="/ppt/media/image1.png" ContentType="image/png"/>
  <Override PartName="/ppt/media/image2.png" ContentType="image/pn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19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17.xml" ContentType="application/vnd.openxmlformats-officedocument.presentationml.slide+xml"/>
  <Override PartName="/ppt/slides/_rels/slide5.xml.rels" ContentType="application/vnd.openxmlformats-package.relationships+xml"/>
  <Override PartName="/ppt/slides/_rels/slide13.xml.rels" ContentType="application/vnd.openxmlformats-package.relationships+xml"/>
  <Override PartName="/ppt/slides/_rels/slide17.xml.rels" ContentType="application/vnd.openxmlformats-package.relationships+xml"/>
  <Override PartName="/ppt/slides/_rels/slide4.xml.rels" ContentType="application/vnd.openxmlformats-package.relationships+xml"/>
  <Override PartName="/ppt/slides/_rels/slide12.xml.rels" ContentType="application/vnd.openxmlformats-package.relationships+xml"/>
  <Override PartName="/ppt/slides/_rels/slide16.xml.rels" ContentType="application/vnd.openxmlformats-package.relationships+xml"/>
  <Override PartName="/ppt/slides/_rels/slide11.xml.rels" ContentType="application/vnd.openxmlformats-package.relationships+xml"/>
  <Override PartName="/ppt/slides/_rels/slide15.xml.rels" ContentType="application/vnd.openxmlformats-package.relationships+xml"/>
  <Override PartName="/ppt/slides/_rels/slide10.xml.rels" ContentType="application/vnd.openxmlformats-package.relationships+xml"/>
  <Override PartName="/ppt/slides/_rels/slide14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3.xml.rels" ContentType="application/vnd.openxmlformats-package.relationships+xml"/>
  <Override PartName="/ppt/slides/_rels/slide7.xml.rels" ContentType="application/vnd.openxmlformats-package.relationships+xml"/>
  <Override PartName="/ppt/slides/_rels/slide20.xml.rels" ContentType="application/vnd.openxmlformats-package.relationships+xml"/>
  <Override PartName="/ppt/slides/_rels/slide19.xml.rels" ContentType="application/vnd.openxmlformats-package.relationships+xml"/>
  <Override PartName="/ppt/slides/_rels/slide2.xml.rels" ContentType="application/vnd.openxmlformats-package.relationships+xml"/>
  <Override PartName="/ppt/slides/_rels/slide6.xml.rels" ContentType="application/vnd.openxmlformats-package.relationships+xml"/>
  <Override PartName="/ppt/slides/_rels/slide18.xml.rels" ContentType="application/vnd.openxmlformats-package.relationships+xml"/>
  <Override PartName="/ppt/slides/_rels/slide1.xml.rels" ContentType="application/vnd.openxmlformats-package.relationships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Click to edit the notes format</a:t>
            </a:r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&lt;header&gt;</a:t>
            </a:r>
            <a:endParaRPr/>
          </a:p>
        </p:txBody>
      </p:sp>
      <p:sp>
        <p:nvSpPr>
          <p:cNvPr id="83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en-US"/>
              <a:t>&lt;date/time&gt;</a:t>
            </a:r>
            <a:endParaRPr/>
          </a:p>
        </p:txBody>
      </p:sp>
      <p:sp>
        <p:nvSpPr>
          <p:cNvPr id="84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en-US"/>
              <a:t>&lt;footer&gt;</a:t>
            </a:r>
            <a:endParaRPr/>
          </a:p>
        </p:txBody>
      </p:sp>
      <p:sp>
        <p:nvSpPr>
          <p:cNvPr id="85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014101A1-F1D1-41C1-A161-91E171B12101}" type="slidenum">
              <a:rPr lang="en-US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US"/>
              <a:t>Jerry and David's Guide to the World Wide Web</a:t>
            </a:r>
            <a:endParaRPr/>
          </a:p>
        </p:txBody>
      </p:sp>
      <p:sp>
        <p:nvSpPr>
          <p:cNvPr id="128" name="TextShape 2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11D12191-2181-41A1-9131-81B1D1412161}" type="slidenum">
              <a:rPr lang="en-US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10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523880"/>
            <a:ext cx="8229240" cy="2216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3951720"/>
            <a:ext cx="8229240" cy="2216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10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523880"/>
            <a:ext cx="4015440" cy="2216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3520" y="1523880"/>
            <a:ext cx="4015440" cy="2216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673520" y="3951720"/>
            <a:ext cx="4015440" cy="2216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951720"/>
            <a:ext cx="4015440" cy="2216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10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523880"/>
            <a:ext cx="4015440" cy="2216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73520" y="1523880"/>
            <a:ext cx="4015440" cy="2216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10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457200" y="1523880"/>
            <a:ext cx="8229240" cy="46483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10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523880"/>
            <a:ext cx="8229240" cy="464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10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523880"/>
            <a:ext cx="4015440" cy="464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3520" y="1523880"/>
            <a:ext cx="4015440" cy="464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10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457200" y="267480"/>
            <a:ext cx="8229240" cy="59043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10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523880"/>
            <a:ext cx="4015440" cy="2216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57200" y="3951720"/>
            <a:ext cx="4015440" cy="2216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673520" y="1523880"/>
            <a:ext cx="4015440" cy="464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10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523880"/>
            <a:ext cx="8229240" cy="46483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10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523880"/>
            <a:ext cx="4015440" cy="464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3520" y="1523880"/>
            <a:ext cx="4015440" cy="2216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3520" y="3951720"/>
            <a:ext cx="4015440" cy="2216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10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523880"/>
            <a:ext cx="4015440" cy="2216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3520" y="1523880"/>
            <a:ext cx="4015440" cy="2216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57200" y="3951720"/>
            <a:ext cx="8228520" cy="2216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10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523880"/>
            <a:ext cx="8229240" cy="2216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57200" y="3951720"/>
            <a:ext cx="8229240" cy="2216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10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523880"/>
            <a:ext cx="4015440" cy="2216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3520" y="1523880"/>
            <a:ext cx="4015440" cy="2216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673520" y="3951720"/>
            <a:ext cx="4015440" cy="2216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457200" y="3951720"/>
            <a:ext cx="4015440" cy="2216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10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523880"/>
            <a:ext cx="4015440" cy="2216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673520" y="1523880"/>
            <a:ext cx="4015440" cy="2216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10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523880"/>
            <a:ext cx="8229240" cy="464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10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523880"/>
            <a:ext cx="4015440" cy="464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3520" y="1523880"/>
            <a:ext cx="4015440" cy="464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10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7200" y="267480"/>
            <a:ext cx="8229240" cy="59043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10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523880"/>
            <a:ext cx="4015440" cy="2216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57200" y="3951720"/>
            <a:ext cx="4015440" cy="2216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1523880"/>
            <a:ext cx="4015440" cy="464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10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523880"/>
            <a:ext cx="4015440" cy="464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523880"/>
            <a:ext cx="4015440" cy="2216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3520" y="3951720"/>
            <a:ext cx="4015440" cy="2216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10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523880"/>
            <a:ext cx="4015440" cy="2216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3520" y="1523880"/>
            <a:ext cx="4015440" cy="2216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951720"/>
            <a:ext cx="8228520" cy="2216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7200" y="14040"/>
            <a:ext cx="9129600" cy="6836400"/>
          </a:xfrm>
          <a:prstGeom prst="rect">
            <a:avLst/>
          </a:prstGeom>
          <a:gradFill>
            <a:gsLst>
              <a:gs pos="0">
                <a:srgbClr val="444d26"/>
              </a:gs>
              <a:gs pos="50000">
                <a:srgbClr val="444d26"/>
              </a:gs>
              <a:gs pos="100000">
                <a:srgbClr val="444d26"/>
              </a:gs>
            </a:gsLst>
            <a:lin ang="7998000"/>
          </a:gradFill>
        </p:spPr>
      </p:sp>
      <p:sp>
        <p:nvSpPr>
          <p:cNvPr id="1" name="Line 2"/>
          <p:cNvSpPr/>
          <p:nvPr/>
        </p:nvSpPr>
        <p:spPr>
          <a:xfrm>
            <a:off x="0" y="6840"/>
            <a:ext cx="9136800" cy="6843960"/>
          </a:xfrm>
          <a:prstGeom prst="line">
            <a:avLst/>
          </a:prstGeom>
          <a:ln w="5040">
            <a:solidFill>
              <a:srgbClr val="fffde2"/>
            </a:solidFill>
            <a:round/>
          </a:ln>
        </p:spPr>
      </p:sp>
      <p:sp>
        <p:nvSpPr>
          <p:cNvPr id="2" name="Line 3"/>
          <p:cNvSpPr/>
          <p:nvPr/>
        </p:nvSpPr>
        <p:spPr>
          <a:xfrm flipH="1">
            <a:off x="6468480" y="4948200"/>
            <a:ext cx="2673000" cy="1900080"/>
          </a:xfrm>
          <a:prstGeom prst="line">
            <a:avLst/>
          </a:prstGeom>
          <a:ln w="6120">
            <a:solidFill>
              <a:srgbClr val="fffde5"/>
            </a:solidFill>
            <a:round/>
          </a:ln>
        </p:spPr>
      </p:sp>
      <p:sp>
        <p:nvSpPr>
          <p:cNvPr id="3" name="CustomShape 4"/>
          <p:cNvSpPr/>
          <p:nvPr/>
        </p:nvSpPr>
        <p:spPr>
          <a:xfrm>
            <a:off x="7853760" y="6847920"/>
            <a:ext cx="1892520" cy="1293840"/>
          </a:xfrm>
          <a:prstGeom prst="rect">
            <a:avLst>
              <a:gd fmla="val 51323" name="adj"/>
            </a:avLst>
          </a:prstGeom>
          <a:gradFill>
            <a:gsLst>
              <a:gs pos="0">
                <a:srgbClr val="c6d7b2"/>
              </a:gs>
              <a:gs pos="50000">
                <a:srgbClr val="617150"/>
              </a:gs>
              <a:gs pos="100000">
                <a:srgbClr val="c6d7b2"/>
              </a:gs>
            </a:gsLst>
            <a:lin ang="20904000"/>
          </a:gradFill>
        </p:spPr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540720" y="776160"/>
            <a:ext cx="8062560" cy="146952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</a:pPr>
            <a:r>
              <a:rPr lang="es-ES" sz="4400">
                <a:solidFill>
                  <a:srgbClr val="444d26"/>
                </a:solidFill>
                <a:latin typeface="Century Gothic"/>
              </a:rPr>
              <a:t>Click to edit the title text formatHaga clic para modificar el estilo de título del patrón</a:t>
            </a:r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dt"/>
          </p:nvPr>
        </p:nvSpPr>
        <p:spPr>
          <a:xfrm>
            <a:off x="1371600" y="6012720"/>
            <a:ext cx="5790960" cy="364680"/>
          </a:xfrm>
          <a:prstGeom prst="rect">
            <a:avLst/>
          </a:prstGeom>
        </p:spPr>
        <p:txBody>
          <a:bodyPr bIns="0" lIns="90000" rIns="90000" tIns="0"/>
          <a:p>
            <a:pPr>
              <a:lnSpc>
                <a:spcPct val="100000"/>
              </a:lnSpc>
            </a:pPr>
            <a:r>
              <a:rPr lang="en-US" sz="1000">
                <a:solidFill>
                  <a:srgbClr val="000000"/>
                </a:solidFill>
                <a:latin typeface="Century Gothic"/>
              </a:rPr>
              <a:t>4/13/12</a:t>
            </a:r>
            <a:endParaRPr/>
          </a:p>
        </p:txBody>
      </p:sp>
      <p:sp>
        <p:nvSpPr>
          <p:cNvPr id="6" name="PlaceHolder 7"/>
          <p:cNvSpPr>
            <a:spLocks noGrp="1"/>
          </p:cNvSpPr>
          <p:nvPr>
            <p:ph type="ftr"/>
          </p:nvPr>
        </p:nvSpPr>
        <p:spPr>
          <a:xfrm>
            <a:off x="1371600" y="5650560"/>
            <a:ext cx="5790960" cy="364680"/>
          </a:xfrm>
          <a:prstGeom prst="rect">
            <a:avLst/>
          </a:prstGeom>
        </p:spPr>
        <p:txBody>
          <a:bodyPr anchor="b" bIns="0" lIns="90000" rIns="90000" tIns="0"/>
          <a:p>
            <a:endParaRPr/>
          </a:p>
        </p:txBody>
      </p:sp>
      <p:sp>
        <p:nvSpPr>
          <p:cNvPr id="7" name="PlaceHolder 8"/>
          <p:cNvSpPr>
            <a:spLocks noGrp="1"/>
          </p:cNvSpPr>
          <p:nvPr>
            <p:ph type="sldNum"/>
          </p:nvPr>
        </p:nvSpPr>
        <p:spPr>
          <a:xfrm>
            <a:off x="8392320" y="5752440"/>
            <a:ext cx="502560" cy="36468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fld id="{C1F1F131-01B1-4151-B101-41A1A1D1C111}" type="slidenum">
              <a:rPr lang="en-US" sz="1300">
                <a:solidFill>
                  <a:srgbClr val="ffffff"/>
                </a:solidFill>
                <a:latin typeface="Century Gothic"/>
              </a:rPr>
              <a:t>&lt;number&gt;</a:t>
            </a:fld>
            <a:endParaRPr/>
          </a:p>
        </p:txBody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s-E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s-E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s-E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s-E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s-E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E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s-E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7200" y="14040"/>
            <a:ext cx="9129600" cy="6836400"/>
          </a:xfrm>
          <a:prstGeom prst="rect">
            <a:avLst/>
          </a:prstGeom>
          <a:gradFill>
            <a:gsLst>
              <a:gs pos="0">
                <a:srgbClr val="444d26"/>
              </a:gs>
              <a:gs pos="50000">
                <a:srgbClr val="444d26"/>
              </a:gs>
              <a:gs pos="100000">
                <a:srgbClr val="444d26"/>
              </a:gs>
            </a:gsLst>
            <a:lin ang="7998000"/>
          </a:gradFill>
        </p:spPr>
      </p:sp>
      <p:sp>
        <p:nvSpPr>
          <p:cNvPr id="42" name="Line 2"/>
          <p:cNvSpPr/>
          <p:nvPr/>
        </p:nvSpPr>
        <p:spPr>
          <a:xfrm>
            <a:off x="0" y="6840"/>
            <a:ext cx="9136800" cy="6843960"/>
          </a:xfrm>
          <a:prstGeom prst="line">
            <a:avLst/>
          </a:prstGeom>
          <a:ln w="5040">
            <a:solidFill>
              <a:srgbClr val="fffde2"/>
            </a:solidFill>
            <a:round/>
          </a:ln>
        </p:spPr>
      </p:sp>
      <p:sp>
        <p:nvSpPr>
          <p:cNvPr id="43" name="Line 3"/>
          <p:cNvSpPr/>
          <p:nvPr/>
        </p:nvSpPr>
        <p:spPr>
          <a:xfrm flipH="1">
            <a:off x="6468480" y="4948200"/>
            <a:ext cx="2673000" cy="1900080"/>
          </a:xfrm>
          <a:prstGeom prst="line">
            <a:avLst/>
          </a:prstGeom>
          <a:ln w="6120">
            <a:solidFill>
              <a:srgbClr val="fffde5"/>
            </a:solidFill>
            <a:round/>
          </a:ln>
        </p:spPr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457200" y="1523880"/>
            <a:ext cx="8229240" cy="46479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StarSymbol"/>
              <a:buChar char=""/>
            </a:pPr>
            <a:r>
              <a:rPr lang="es-ES" sz="3000">
                <a:solidFill>
                  <a:srgbClr val="000000"/>
                </a:solidFill>
                <a:latin typeface="Century Gothic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s-ES" sz="3000">
                <a:solidFill>
                  <a:srgbClr val="000000"/>
                </a:solidFill>
                <a:latin typeface="Century Gothic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s-ES" sz="3000">
                <a:solidFill>
                  <a:srgbClr val="000000"/>
                </a:solidFill>
                <a:latin typeface="Century Gothic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s-ES" sz="3000">
                <a:solidFill>
                  <a:srgbClr val="000000"/>
                </a:solidFill>
                <a:latin typeface="Century Gothic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s-ES" sz="3000">
                <a:solidFill>
                  <a:srgbClr val="000000"/>
                </a:solidFill>
                <a:latin typeface="Century Gothic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ES" sz="3000">
                <a:solidFill>
                  <a:srgbClr val="000000"/>
                </a:solidFill>
                <a:latin typeface="Century Gothic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3000">
                <a:solidFill>
                  <a:srgbClr val="000000"/>
                </a:solidFill>
                <a:latin typeface="Century Gothic"/>
              </a:rPr>
              <a:t>Seventh Outline LevelHaga clic para modificar el estilo de texto del patrón</a:t>
            </a:r>
            <a:endParaRPr/>
          </a:p>
          <a:p>
            <a:pPr lvl="1">
              <a:lnSpc>
                <a:spcPct val="100000"/>
              </a:lnSpc>
              <a:buSzPct val="95000"/>
              <a:buFont typeface="Verdana"/>
              <a:buChar char="›"/>
            </a:pPr>
            <a:r>
              <a:rPr lang="es-ES" sz="2600">
                <a:solidFill>
                  <a:srgbClr val="000000"/>
                </a:solidFill>
                <a:latin typeface="Century Gothic"/>
              </a:rPr>
              <a:t>Segundo nivel</a:t>
            </a:r>
            <a:endParaRPr/>
          </a:p>
          <a:p>
            <a:pPr lvl="1">
              <a:buSzPct val="95000"/>
              <a:buFont typeface="Verdana"/>
              <a:buChar char="›"/>
            </a:pPr>
            <a:r>
              <a:rPr lang="es-ES" sz="2400">
                <a:solidFill>
                  <a:srgbClr val="000000"/>
                </a:solidFill>
                <a:latin typeface="Century Gothic"/>
              </a:rPr>
              <a:t>Tercer nivel</a:t>
            </a:r>
            <a:endParaRPr/>
          </a:p>
          <a:p>
            <a:pPr lvl="2">
              <a:buFont charset="2" typeface="Wingdings 2"/>
              <a:buChar char=""/>
            </a:pPr>
            <a:r>
              <a:rPr lang="es-ES" sz="2000">
                <a:solidFill>
                  <a:srgbClr val="000000"/>
                </a:solidFill>
                <a:latin typeface="Century Gothic"/>
              </a:rPr>
              <a:t>Cuarto nivel</a:t>
            </a:r>
            <a:endParaRPr/>
          </a:p>
          <a:p>
            <a:pPr lvl="3">
              <a:buFont charset="2" typeface="Wingdings 2"/>
              <a:buChar char=""/>
            </a:pPr>
            <a:r>
              <a:rPr lang="es-ES" sz="1900">
                <a:solidFill>
                  <a:srgbClr val="000000"/>
                </a:solidFill>
                <a:latin typeface="Century Gothic"/>
              </a:rPr>
              <a:t>Quinto nivel</a:t>
            </a:r>
            <a:endParaRPr/>
          </a:p>
        </p:txBody>
      </p:sp>
      <p:sp>
        <p:nvSpPr>
          <p:cNvPr id="45" name="PlaceHolder 5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10376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s-ES" sz="4200">
                <a:solidFill>
                  <a:srgbClr val="444d26"/>
                </a:solidFill>
                <a:latin typeface="Century Gothic"/>
              </a:rPr>
              <a:t>Click to edit the title text formatHaga clic para modificar el estilo de título del patrón</a:t>
            </a:r>
            <a:endParaRPr/>
          </a:p>
        </p:txBody>
      </p:sp>
      <p:sp>
        <p:nvSpPr>
          <p:cNvPr id="46" name="PlaceHolder 6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entury Gothic"/>
              </a:rPr>
              <a:t>4/13/12</a:t>
            </a:r>
            <a:endParaRPr/>
          </a:p>
        </p:txBody>
      </p:sp>
      <p:sp>
        <p:nvSpPr>
          <p:cNvPr id="47" name="PlaceHolder 7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A12111C1-F1D1-41A1-B131-A101F141F111}" type="slidenum">
              <a:rPr lang="en-US">
                <a:solidFill>
                  <a:srgbClr val="000000"/>
                </a:solidFill>
                <a:latin typeface="Century Gothic"/>
              </a:rPr>
              <a:t>&lt;number&gt;</a:t>
            </a:fld>
            <a:endParaRPr/>
          </a:p>
        </p:txBody>
      </p:sp>
      <p:sp>
        <p:nvSpPr>
          <p:cNvPr id="48" name="PlaceHolder 8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hyperlink" Target="http://en.wikipedia.org/wiki/Yahoo" TargetMode="External"/><Relationship Id="rId2" Type="http://schemas.openxmlformats.org/officeDocument/2006/relationships/hyperlink" Target="http://www.maestrosdelweb.com/editorial/yahoohis/" TargetMode="External"/><Relationship Id="rId3" Type="http://schemas.openxmlformats.org/officeDocument/2006/relationships/hyperlink" Target="http://docs.yahoo.com/info/misc/history.html" TargetMode="External"/><Relationship Id="rId4" Type="http://schemas.openxmlformats.org/officeDocument/2006/relationships/hyperlink" Target="http://www.langreiter.com/exec/yahoo-vs-google.html" TargetMode="External"/><Relationship Id="rId5" Type="http://schemas.openxmlformats.org/officeDocument/2006/relationships/hyperlink" Target="http://www.alexa.com/siteinfo/yahoo.com+google.com+bing.com" TargetMode="External"/><Relationship Id="rId6" Type="http://schemas.openxmlformats.org/officeDocument/2006/relationships/hyperlink" Target="http://www.dailytech.com/Microsoft+Quietly+Working+on+Live+Search+Service/article14463.htm" TargetMode="External"/><Relationship Id="rId7" Type="http://schemas.openxmlformats.org/officeDocument/2006/relationships/hyperlink" Target="http://www.dailytech.com/Microsoft+Quietly+Working+on+Live+Search+Service/article14463.htm" TargetMode="External"/><Relationship Id="rId8" Type="http://schemas.openxmlformats.org/officeDocument/2006/relationships/hyperlink" Target="http://www.dailytech.com/Report+Microsoft+Kumo+Live+Search+to+be+Renamed+Bing/article15229.htm" TargetMode="External"/><Relationship Id="rId9" Type="http://schemas.openxmlformats.org/officeDocument/2006/relationships/hyperlink" Target="http://www.dailytech.com/Report+Microsoft+Kumo+Live+Search+to+be+Renamed+Bing/article15229.htm" TargetMode="External"/><Relationship Id="rId10" Type="http://schemas.openxmlformats.org/officeDocument/2006/relationships/hyperlink" Target="http://searchengineland.com/forget-kumo-will-microsofts-new-search-engine-launch-soon-as-bing-19545" TargetMode="External"/><Relationship Id="rId11" Type="http://schemas.openxmlformats.org/officeDocument/2006/relationships/hyperlink" Target="http://searchengineland.com/forget-kumo-will-microsofts-new-search-engine-launch-soon-as-bing-19545" TargetMode="External"/><Relationship Id="rId1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hyperlink" Target="http://info.yahoo.com/privacy/es/yahoo/search/details.html" TargetMode="External"/><Relationship Id="rId2" Type="http://schemas.openxmlformats.org/officeDocument/2006/relationships/hyperlink" Target="http://arstechnica.com/microsoft/news/2009/05/would-you-rather-bing-it-kumo-it-or-live-search-it.ars" TargetMode="External"/><Relationship Id="rId3" Type="http://schemas.openxmlformats.org/officeDocument/2006/relationships/hyperlink" Target="http://arstechnica.com/microsoft/news/2009/05/would-you-rather-bing-it-kumo-it-or-live-search-it.ars" TargetMode="External"/><Relationship Id="rId4" Type="http://schemas.openxmlformats.org/officeDocument/2006/relationships/hyperlink" Target="http://arstechnica.com/microsoft/news/2009/05/would-you-rather-bing-it-kumo-it-or-live-search-it.ars" TargetMode="External"/><Relationship Id="rId5" Type="http://schemas.openxmlformats.org/officeDocument/2006/relationships/hyperlink" Target="http://www.microsoft.com/presspass/newsroom/factsheet/LiveSearchFS.mspx" TargetMode="External"/><Relationship Id="rId6" Type="http://schemas.openxmlformats.org/officeDocument/2006/relationships/hyperlink" Target="http://www.microsoft.com/presspass/newsroom/factsheet/LiveSearchFS.mspx" TargetMode="External"/><Relationship Id="rId7" Type="http://schemas.openxmlformats.org/officeDocument/2006/relationships/hyperlink" Target="http://www.microsoft.com/presspass/newsroom/factsheet/LiveSearchFS.mspx" TargetMode="External"/><Relationship Id="rId8" Type="http://schemas.openxmlformats.org/officeDocument/2006/relationships/hyperlink" Target="http://www.elmundo.es/elmundo/2009/05/29/navegante/1243579881.html" TargetMode="External"/><Relationship Id="rId9" Type="http://schemas.openxmlformats.org/officeDocument/2006/relationships/hyperlink" Target="http://www.elmundo.es/elmundo/2009/05/29/navegante/1243579881.html" TargetMode="External"/><Relationship Id="rId10" Type="http://schemas.openxmlformats.org/officeDocument/2006/relationships/hyperlink" Target="http://www.elmundo.es/elmundo/2009/05/29/navegante/1243579881.html" TargetMode="External"/><Relationship Id="rId11" Type="http://schemas.openxmlformats.org/officeDocument/2006/relationships/hyperlink" Target="http://www.20minutos.es/noticia/1166093/0/bing/pafrdidas/microsoft/" TargetMode="External"/><Relationship Id="rId12" Type="http://schemas.openxmlformats.org/officeDocument/2006/relationships/hyperlink" Target="http://www.20minutos.es/noticia/1166093/0/bing/pafrdidas/microsoft/" TargetMode="External"/><Relationship Id="rId13" Type="http://schemas.openxmlformats.org/officeDocument/2006/relationships/hyperlink" Target="http://www.20minutos.es/noticia/1166093/0/bing/pafrdidas/microsoft/" TargetMode="External"/><Relationship Id="rId14" Type="http://schemas.openxmlformats.org/officeDocument/2006/relationships/hyperlink" Target="http://www.guardian.co.uk/technology/blog/2009/jun/01/searchengines-microsoft" TargetMode="External"/><Relationship Id="rId15" Type="http://schemas.openxmlformats.org/officeDocument/2006/relationships/hyperlink" Target="http://www.guardian.co.uk/technology/blog/2009/jun/01/searchengines-microsoft" TargetMode="External"/><Relationship Id="rId16" Type="http://schemas.openxmlformats.org/officeDocument/2006/relationships/hyperlink" Target="http://www.guardian.co.uk/technology/blog/2009/jun/01/searchengines-microsoft" TargetMode="External"/><Relationship Id="rId17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540720" y="776160"/>
            <a:ext cx="8062560" cy="146952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</a:pPr>
            <a:r>
              <a:rPr lang="es-ES" sz="4400">
                <a:solidFill>
                  <a:srgbClr val="444d26"/>
                </a:solidFill>
                <a:latin typeface="Century Gothic"/>
              </a:rPr>
              <a:t>Otros SRI: Yahoo! y Bing</a:t>
            </a:r>
            <a:endParaRPr/>
          </a:p>
        </p:txBody>
      </p:sp>
      <p:sp>
        <p:nvSpPr>
          <p:cNvPr id="87" name="TextShape 2"/>
          <p:cNvSpPr txBox="1"/>
          <p:nvPr/>
        </p:nvSpPr>
        <p:spPr>
          <a:xfrm>
            <a:off x="540720" y="2250360"/>
            <a:ext cx="8062560" cy="2169000"/>
          </a:xfrm>
          <a:prstGeom prst="rect">
            <a:avLst/>
          </a:prstGeom>
        </p:spPr>
        <p:txBody>
          <a:bodyPr bIns="45000" lIns="90000" rIns="90000" tIns="45000"/>
          <a:p>
            <a:pPr algn="r">
              <a:lnSpc>
                <a:spcPct val="100000"/>
              </a:lnSpc>
            </a:pPr>
            <a:r>
              <a:rPr lang="en-US" sz="2400">
                <a:solidFill>
                  <a:srgbClr val="9eb160"/>
                </a:solidFill>
                <a:latin typeface="Century Gothic"/>
              </a:rPr>
              <a:t>Fabricio Villegas Mora A77098</a:t>
            </a:r>
            <a:endParaRPr/>
          </a:p>
          <a:p>
            <a:pPr algn="r">
              <a:lnSpc>
                <a:spcPct val="100000"/>
              </a:lnSpc>
            </a:pPr>
            <a:r>
              <a:rPr lang="en-US" sz="2400">
                <a:solidFill>
                  <a:srgbClr val="9eb160"/>
                </a:solidFill>
                <a:latin typeface="Century Gothic"/>
              </a:rPr>
              <a:t>Charles Rodríguez Beauregard A64787</a:t>
            </a:r>
            <a:endParaRPr/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457200" y="267480"/>
            <a:ext cx="8229240" cy="1103760"/>
          </a:xfrm>
          <a:prstGeom prst="rect">
            <a:avLst/>
          </a:prstGeom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es-ES" sz="4200">
                <a:solidFill>
                  <a:srgbClr val="444d26"/>
                </a:solidFill>
                <a:latin typeface="Century Gothic"/>
              </a:rPr>
              <a:t>Bing</a:t>
            </a:r>
            <a:endParaRPr/>
          </a:p>
        </p:txBody>
      </p:sp>
      <p:sp>
        <p:nvSpPr>
          <p:cNvPr id="105" name="TextShape 2"/>
          <p:cNvSpPr txBox="1"/>
          <p:nvPr/>
        </p:nvSpPr>
        <p:spPr>
          <a:xfrm>
            <a:off x="457200" y="1523880"/>
            <a:ext cx="8229240" cy="46479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pic>
        <p:nvPicPr>
          <p:cNvPr descr="" id="106" name="Picture 3"/>
          <p:cNvPicPr/>
          <p:nvPr/>
        </p:nvPicPr>
        <p:blipFill>
          <a:blip r:embed="rId1"/>
          <a:stretch>
            <a:fillRect/>
          </a:stretch>
        </p:blipFill>
        <p:spPr>
          <a:xfrm>
            <a:off x="500040" y="1529640"/>
            <a:ext cx="8186400" cy="4820040"/>
          </a:xfrm>
          <a:prstGeom prst="rect">
            <a:avLst/>
          </a:prstGeom>
        </p:spPr>
      </p:pic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457200" y="1523880"/>
            <a:ext cx="8229240" cy="46479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3000">
                <a:solidFill>
                  <a:srgbClr val="000000"/>
                </a:solidFill>
                <a:latin typeface="Century Gothic"/>
              </a:rPr>
              <a:t>Nace a partir de Windows Live Search, MSN Search y Live Search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3000">
                <a:solidFill>
                  <a:srgbClr val="000000"/>
                </a:solidFill>
                <a:latin typeface="Century Gothic"/>
              </a:rPr>
              <a:t>Su nombre inicial fue Kumo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3000">
                <a:solidFill>
                  <a:srgbClr val="000000"/>
                </a:solidFill>
                <a:latin typeface="Century Gothic"/>
              </a:rPr>
              <a:t>Inicialmente Bing, en ese momento Kumo, existía solo dentro de la red Microsoft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3000">
                <a:solidFill>
                  <a:srgbClr val="000000"/>
                </a:solidFill>
                <a:latin typeface="Century Gothic"/>
              </a:rPr>
              <a:t>La versión Beta es liberada al público el 3 de junio del 2009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3000">
                <a:solidFill>
                  <a:srgbClr val="000000"/>
                </a:solidFill>
                <a:latin typeface="Century Gothic"/>
              </a:rPr>
              <a:t>Se utilizó una fuerte política de marketing, llegando a invertir 80 – 100 millones de $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08" name="TextShape 2"/>
          <p:cNvSpPr txBox="1"/>
          <p:nvPr/>
        </p:nvSpPr>
        <p:spPr>
          <a:xfrm>
            <a:off x="457200" y="267480"/>
            <a:ext cx="8229240" cy="110376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s-ES" sz="4200">
                <a:solidFill>
                  <a:srgbClr val="444d26"/>
                </a:solidFill>
                <a:latin typeface="Century Gothic"/>
              </a:rPr>
              <a:t>Bing: Historia</a:t>
            </a:r>
            <a:endParaRPr/>
          </a:p>
        </p:txBody>
      </p:sp>
    </p:spTree>
  </p:cSld>
  <p:timing>
    <p:tnLst>
      <p:par>
        <p:cTn dur="indefinite" id="11" nodeType="tmRoot" restart="never">
          <p:childTnLst>
            <p:seq>
              <p:cTn id="1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457200" y="1523880"/>
            <a:ext cx="8229240" cy="46479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3000">
                <a:solidFill>
                  <a:srgbClr val="000000"/>
                </a:solidFill>
                <a:latin typeface="Century Gothic"/>
              </a:rPr>
              <a:t>Microsoft alegaba que el 42% de las búsquedas en Internet debían refinarse y que el 25% de las veces, el usuario debía probar otra página, para encontrar su búsqueda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3000">
                <a:solidFill>
                  <a:srgbClr val="000000"/>
                </a:solidFill>
                <a:latin typeface="Century Gothic"/>
              </a:rPr>
              <a:t>Promocionado por Microsoft como un motor de desición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3000">
                <a:solidFill>
                  <a:srgbClr val="000000"/>
                </a:solidFill>
                <a:latin typeface="Century Gothic"/>
              </a:rPr>
              <a:t>Bing utiliza "categorías relacionadas" para mejorar los resultados de sus búsquedas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10" name="TextShape 2"/>
          <p:cNvSpPr txBox="1"/>
          <p:nvPr/>
        </p:nvSpPr>
        <p:spPr>
          <a:xfrm>
            <a:off x="457200" y="267480"/>
            <a:ext cx="8229240" cy="110376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s-ES" sz="4200">
                <a:solidFill>
                  <a:srgbClr val="444d26"/>
                </a:solidFill>
                <a:latin typeface="Century Gothic"/>
              </a:rPr>
              <a:t>Bing: Historia</a:t>
            </a:r>
            <a:endParaRPr/>
          </a:p>
        </p:txBody>
      </p:sp>
    </p:spTree>
  </p:cSld>
  <p:timing>
    <p:tnLst>
      <p:par>
        <p:cTn dur="indefinite" id="13" nodeType="tmRoot" restart="never">
          <p:childTnLst>
            <p:seq>
              <p:cTn id="1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457200" y="1523880"/>
            <a:ext cx="8229240" cy="46479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3000">
                <a:solidFill>
                  <a:srgbClr val="000000"/>
                </a:solidFill>
                <a:latin typeface="Century Gothic"/>
              </a:rPr>
              <a:t>Resumen de los contenidos de la página con sólo poner el ratón sobre el enlace. Lo mismo ocurre con los videos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3000">
                <a:solidFill>
                  <a:srgbClr val="000000"/>
                </a:solidFill>
                <a:latin typeface="Century Gothic"/>
              </a:rPr>
              <a:t>Política de premiar la fidelidad del usuario (EE.UU)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3000">
                <a:solidFill>
                  <a:srgbClr val="000000"/>
                </a:solidFill>
                <a:latin typeface="Century Gothic"/>
              </a:rPr>
              <a:t>Muy eficaz a la hora de redefinir resultados, especialmente en el área de búsqueda de imágenes y vídeos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3000">
                <a:solidFill>
                  <a:srgbClr val="000000"/>
                </a:solidFill>
                <a:latin typeface="Century Gothic"/>
              </a:rPr>
              <a:t>Inicialmente enfocado en 4 áreas: tomar una decisión de compra, planear un viaje, investigar sobre una condición de salud o localizar un establecimiento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12" name="TextShape 2"/>
          <p:cNvSpPr txBox="1"/>
          <p:nvPr/>
        </p:nvSpPr>
        <p:spPr>
          <a:xfrm>
            <a:off x="457200" y="267480"/>
            <a:ext cx="8229240" cy="110376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s-ES" sz="4200">
                <a:solidFill>
                  <a:srgbClr val="444d26"/>
                </a:solidFill>
                <a:latin typeface="Century Gothic"/>
              </a:rPr>
              <a:t>Bing Características</a:t>
            </a:r>
            <a:endParaRPr/>
          </a:p>
        </p:txBody>
      </p:sp>
    </p:spTree>
  </p:cSld>
  <p:timing>
    <p:tnLst>
      <p:par>
        <p:cTn dur="indefinite" id="15" nodeType="tmRoot" restart="never">
          <p:childTnLst>
            <p:seq>
              <p:cTn id="1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457200" y="1523880"/>
            <a:ext cx="8229240" cy="46479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3000">
                <a:solidFill>
                  <a:srgbClr val="000000"/>
                </a:solidFill>
                <a:latin typeface="Century Gothic"/>
              </a:rPr>
              <a:t>Entre junio del 2009 y el 2011 Microsoft tenía acumuladas</a:t>
            </a:r>
            <a:r>
              <a:rPr b="1" lang="es-ES" sz="3000">
                <a:solidFill>
                  <a:srgbClr val="000000"/>
                </a:solidFill>
                <a:latin typeface="Century Gothic"/>
              </a:rPr>
              <a:t> </a:t>
            </a:r>
            <a:r>
              <a:rPr lang="es-ES" sz="3000">
                <a:solidFill>
                  <a:srgbClr val="000000"/>
                </a:solidFill>
                <a:latin typeface="Century Gothic"/>
              </a:rPr>
              <a:t>5.500 millones de dólares en pérdidas con Bing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3000">
                <a:solidFill>
                  <a:srgbClr val="000000"/>
                </a:solidFill>
                <a:latin typeface="Century Gothic"/>
              </a:rPr>
              <a:t>Para superar este problema, Bing debería doblar su cuota de mercardo o alcanzar cerca del 30% del mercado total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3000">
                <a:solidFill>
                  <a:srgbClr val="000000"/>
                </a:solidFill>
                <a:latin typeface="Century Gothic"/>
              </a:rPr>
              <a:t>En ese momento Bing tenía una cuota de mercado entre los buscadores de un 14,7%. Google poseía un 64,8% de cuota, solo dos décimas menos respecto al 65% que tenía cuando Bing entró a competir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3000">
                <a:solidFill>
                  <a:srgbClr val="000000"/>
                </a:solidFill>
                <a:latin typeface="Century Gothic"/>
              </a:rPr>
              <a:t>A lo largo del tiempo, Microsoft a tratado de sacar a flote a Bing, mediante acuerdos comerciales con Nokia y Facebook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14" name="TextShape 2"/>
          <p:cNvSpPr txBox="1"/>
          <p:nvPr/>
        </p:nvSpPr>
        <p:spPr>
          <a:xfrm>
            <a:off x="457200" y="267480"/>
            <a:ext cx="8229240" cy="110376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s-ES" sz="4200">
                <a:solidFill>
                  <a:srgbClr val="444d26"/>
                </a:solidFill>
                <a:latin typeface="Century Gothic"/>
              </a:rPr>
              <a:t>Bing: Datos interesantes</a:t>
            </a:r>
            <a:endParaRPr/>
          </a:p>
        </p:txBody>
      </p:sp>
    </p:spTree>
  </p:cSld>
  <p:timing>
    <p:tnLst>
      <p:par>
        <p:cTn dur="indefinite" id="17" nodeType="tmRoot" restart="never">
          <p:childTnLst>
            <p:seq>
              <p:cTn id="1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457200" y="267480"/>
            <a:ext cx="8229240" cy="1103760"/>
          </a:xfrm>
          <a:prstGeom prst="rect">
            <a:avLst/>
          </a:prstGeom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es-ES" sz="4200">
                <a:solidFill>
                  <a:srgbClr val="444d26"/>
                </a:solidFill>
                <a:latin typeface="Century Gothic"/>
              </a:rPr>
              <a:t>Google – Yahoo! – Bing:</a:t>
            </a:r>
            <a:r>
              <a:rPr lang="es-ES" sz="4200">
                <a:solidFill>
                  <a:srgbClr val="444d26"/>
                </a:solidFill>
                <a:latin typeface="Century Gothic"/>
              </a:rPr>
              <a:t>
</a:t>
            </a:r>
            <a:r>
              <a:rPr lang="es-ES" sz="4200">
                <a:solidFill>
                  <a:srgbClr val="444d26"/>
                </a:solidFill>
                <a:latin typeface="Century Gothic"/>
              </a:rPr>
              <a:t>Ranking de Buscadores</a:t>
            </a:r>
            <a:endParaRPr/>
          </a:p>
        </p:txBody>
      </p:sp>
      <p:pic>
        <p:nvPicPr>
          <p:cNvPr descr="" id="116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785880" y="1714320"/>
            <a:ext cx="7501320" cy="4245120"/>
          </a:xfrm>
          <a:prstGeom prst="rect">
            <a:avLst/>
          </a:prstGeom>
        </p:spPr>
      </p:pic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457200" y="267480"/>
            <a:ext cx="8229240" cy="1103760"/>
          </a:xfrm>
          <a:prstGeom prst="rect">
            <a:avLst/>
          </a:prstGeom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es-ES" sz="4200">
                <a:solidFill>
                  <a:srgbClr val="444d26"/>
                </a:solidFill>
                <a:latin typeface="Century Gothic"/>
              </a:rPr>
              <a:t>Google – Yahoo! – Bing:</a:t>
            </a:r>
            <a:r>
              <a:rPr lang="es-ES" sz="4200">
                <a:solidFill>
                  <a:srgbClr val="444d26"/>
                </a:solidFill>
                <a:latin typeface="Century Gothic"/>
              </a:rPr>
              <a:t>
</a:t>
            </a:r>
            <a:r>
              <a:rPr lang="es-ES" sz="4200">
                <a:solidFill>
                  <a:srgbClr val="444d26"/>
                </a:solidFill>
                <a:latin typeface="Century Gothic"/>
              </a:rPr>
              <a:t>Porcentaje de usuarios</a:t>
            </a:r>
            <a:endParaRPr/>
          </a:p>
        </p:txBody>
      </p:sp>
      <p:pic>
        <p:nvPicPr>
          <p:cNvPr descr="" id="118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990720" y="1785960"/>
            <a:ext cx="7319520" cy="4214520"/>
          </a:xfrm>
          <a:prstGeom prst="rect">
            <a:avLst/>
          </a:prstGeom>
        </p:spPr>
      </p:pic>
    </p:spTree>
  </p:cSld>
  <p:timing>
    <p:tnLst>
      <p:par>
        <p:cTn dur="indefinite" id="19" nodeType="tmRoot" restart="never">
          <p:childTnLst>
            <p:seq>
              <p:cTn id="2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457200" y="267480"/>
            <a:ext cx="8229240" cy="1103760"/>
          </a:xfrm>
          <a:prstGeom prst="rect">
            <a:avLst/>
          </a:prstGeom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es-ES" sz="3200">
                <a:solidFill>
                  <a:srgbClr val="444d26"/>
                </a:solidFill>
                <a:latin typeface="Century Gothic"/>
              </a:rPr>
              <a:t>Google – Yahoo! – Bing:</a:t>
            </a:r>
            <a:r>
              <a:rPr lang="es-ES" sz="3200">
                <a:solidFill>
                  <a:srgbClr val="444d26"/>
                </a:solidFill>
                <a:latin typeface="Century Gothic"/>
              </a:rPr>
              <a:t>
</a:t>
            </a:r>
            <a:r>
              <a:rPr lang="es-ES" sz="3200">
                <a:solidFill>
                  <a:srgbClr val="444d26"/>
                </a:solidFill>
                <a:latin typeface="Century Gothic"/>
              </a:rPr>
              <a:t>Tiempo estimado en el buscador</a:t>
            </a:r>
            <a:endParaRPr/>
          </a:p>
        </p:txBody>
      </p:sp>
      <p:pic>
        <p:nvPicPr>
          <p:cNvPr descr="" id="120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642960" y="1571760"/>
            <a:ext cx="8000640" cy="4551840"/>
          </a:xfrm>
          <a:prstGeom prst="rect">
            <a:avLst/>
          </a:prstGeom>
        </p:spPr>
      </p:pic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457560" y="267480"/>
            <a:ext cx="8229240" cy="110376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s-ES" sz="4200">
                <a:solidFill>
                  <a:srgbClr val="444d26"/>
                </a:solidFill>
                <a:latin typeface="Century Gothic"/>
              </a:rPr>
              <a:t>Conclusiones</a:t>
            </a:r>
            <a:endParaRPr/>
          </a:p>
        </p:txBody>
      </p:sp>
      <p:sp>
        <p:nvSpPr>
          <p:cNvPr id="122" name="TextShape 2"/>
          <p:cNvSpPr txBox="1"/>
          <p:nvPr/>
        </p:nvSpPr>
        <p:spPr>
          <a:xfrm>
            <a:off x="457560" y="1524240"/>
            <a:ext cx="8229240" cy="46479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3000">
                <a:solidFill>
                  <a:srgbClr val="000000"/>
                </a:solidFill>
                <a:latin typeface="Century Gothic"/>
              </a:rPr>
              <a:t>Google sigue siendo amo y señor de las búsquedas en Internet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3000">
                <a:solidFill>
                  <a:srgbClr val="000000"/>
                </a:solidFill>
                <a:latin typeface="Century Gothic"/>
              </a:rPr>
              <a:t>Es difícil visualizar a Bing quitándole cuota de mercado a google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3000">
                <a:solidFill>
                  <a:srgbClr val="000000"/>
                </a:solidFill>
                <a:latin typeface="Century Gothic"/>
              </a:rPr>
              <a:t>Yahoo! Esta a punto de caer en sus temores iniciales: ser absorbido por Microsoft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3000">
                <a:solidFill>
                  <a:srgbClr val="000000"/>
                </a:solidFill>
                <a:latin typeface="Century Gothic"/>
              </a:rPr>
              <a:t>El éxito de un buscador está en la popularidad que gane entre los usuarios y no tanto por su potencia económica o publicidad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457200" y="1523880"/>
            <a:ext cx="8229240" cy="46479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2000" u="sng">
                <a:solidFill>
                  <a:srgbClr val="8e58b6"/>
                </a:solidFill>
                <a:latin typeface="Century Gothic"/>
                <a:hlinkClick r:id="rId1"/>
              </a:rPr>
              <a:t>http://en.wikipedia.org/wiki/Yahoo!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2000" u="sng">
                <a:solidFill>
                  <a:srgbClr val="8e58b6"/>
                </a:solidFill>
                <a:latin typeface="Century Gothic"/>
                <a:hlinkClick r:id="rId2"/>
              </a:rPr>
              <a:t>http://www.maestrosdelweb.com/editorial/yahoohis/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2000" u="sng">
                <a:solidFill>
                  <a:srgbClr val="8e58b6"/>
                </a:solidFill>
                <a:latin typeface="Century Gothic"/>
                <a:hlinkClick r:id="rId3"/>
              </a:rPr>
              <a:t>http://docs.yahoo.com/info/misc/history.html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2000" u="sng">
                <a:solidFill>
                  <a:srgbClr val="8e58b6"/>
                </a:solidFill>
                <a:latin typeface="Century Gothic"/>
                <a:hlinkClick r:id="rId4"/>
              </a:rPr>
              <a:t>http://www.langreiter.com/exec/yahoo-vs-google.html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2000" u="sng">
                <a:solidFill>
                  <a:srgbClr val="8e58b6"/>
                </a:solidFill>
                <a:latin typeface="Century Gothic"/>
                <a:hlinkClick r:id="rId5"/>
              </a:rPr>
              <a:t>http://www.alexa.com/siteinfo/yahoo.com+google.com+bing.com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2000" u="sng">
                <a:solidFill>
                  <a:srgbClr val="8e58b6"/>
                </a:solidFill>
                <a:latin typeface="Century Gothic"/>
                <a:hlinkClick r:id="rId6"/>
              </a:rPr>
              <a:t>http://</a:t>
            </a:r>
            <a:r>
              <a:rPr lang="es-ES" sz="2000" u="sng">
                <a:solidFill>
                  <a:srgbClr val="8e58b6"/>
                </a:solidFill>
                <a:latin typeface="Century Gothic"/>
                <a:hlinkClick r:id="rId7"/>
              </a:rPr>
              <a:t>www.dailytech.com/Microsoft+Quietly+Working+on+Live+Search+Service/article14463.htm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2000" u="sng">
                <a:solidFill>
                  <a:srgbClr val="8e58b6"/>
                </a:solidFill>
                <a:latin typeface="Century Gothic"/>
                <a:hlinkClick r:id="rId8"/>
              </a:rPr>
              <a:t>http://</a:t>
            </a:r>
            <a:r>
              <a:rPr lang="es-ES" sz="2000" u="sng">
                <a:solidFill>
                  <a:srgbClr val="8e58b6"/>
                </a:solidFill>
                <a:latin typeface="Century Gothic"/>
                <a:hlinkClick r:id="rId9"/>
              </a:rPr>
              <a:t>www.dailytech.com/Report+Microsoft+Kumo+Live+Search+to+be+Renamed+Bing/article15229.htm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2000" u="sng">
                <a:solidFill>
                  <a:srgbClr val="8e58b6"/>
                </a:solidFill>
                <a:latin typeface="Century Gothic"/>
                <a:hlinkClick r:id="rId10"/>
              </a:rPr>
              <a:t>http://</a:t>
            </a:r>
            <a:r>
              <a:rPr lang="es-ES" sz="2000" u="sng">
                <a:solidFill>
                  <a:srgbClr val="8e58b6"/>
                </a:solidFill>
                <a:latin typeface="Century Gothic"/>
                <a:hlinkClick r:id="rId11"/>
              </a:rPr>
              <a:t>searchengineland.com/forget-kumo-will-microsofts-new-search-engine-launch-soon-as-bing-19545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24" name="TextShape 2"/>
          <p:cNvSpPr txBox="1"/>
          <p:nvPr/>
        </p:nvSpPr>
        <p:spPr>
          <a:xfrm>
            <a:off x="457200" y="267480"/>
            <a:ext cx="8229240" cy="110376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s-ES" sz="4200">
                <a:solidFill>
                  <a:srgbClr val="444d26"/>
                </a:solidFill>
                <a:latin typeface="Century Gothic"/>
              </a:rPr>
              <a:t>Bibliografía.</a:t>
            </a:r>
            <a:endParaRPr/>
          </a:p>
        </p:txBody>
      </p:sp>
    </p:spTree>
  </p:cSld>
  <p:timing>
    <p:tnLst>
      <p:par>
        <p:cTn dur="indefinite" id="21" nodeType="tmRoot" restart="never">
          <p:childTnLst>
            <p:seq>
              <p:cTn id="2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457200" y="1523880"/>
            <a:ext cx="8229240" cy="46479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2400">
                <a:solidFill>
                  <a:srgbClr val="000000"/>
                </a:solidFill>
                <a:latin typeface="Century Gothic"/>
              </a:rPr>
              <a:t>Introducción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2400">
                <a:solidFill>
                  <a:srgbClr val="000000"/>
                </a:solidFill>
                <a:latin typeface="Century Gothic"/>
              </a:rPr>
              <a:t>Yahoo!: Historia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2400">
                <a:solidFill>
                  <a:srgbClr val="000000"/>
                </a:solidFill>
                <a:latin typeface="Century Gothic"/>
              </a:rPr>
              <a:t>Yahoo!: Características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2400">
                <a:solidFill>
                  <a:srgbClr val="000000"/>
                </a:solidFill>
                <a:latin typeface="Century Gothic"/>
              </a:rPr>
              <a:t>Yahoo!: Datos interesantes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2400">
                <a:solidFill>
                  <a:srgbClr val="000000"/>
                </a:solidFill>
                <a:latin typeface="Century Gothic"/>
              </a:rPr>
              <a:t>Bing: Historia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2400">
                <a:solidFill>
                  <a:srgbClr val="000000"/>
                </a:solidFill>
                <a:latin typeface="Century Gothic"/>
              </a:rPr>
              <a:t>Bing: Características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2400">
                <a:solidFill>
                  <a:srgbClr val="000000"/>
                </a:solidFill>
                <a:latin typeface="Century Gothic"/>
              </a:rPr>
              <a:t>Bing: Datos interesantes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2400">
                <a:solidFill>
                  <a:srgbClr val="000000"/>
                </a:solidFill>
                <a:latin typeface="Century Gothic"/>
              </a:rPr>
              <a:t>Google – Yahoo! – Bing: Ranking de Buscadores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2400">
                <a:solidFill>
                  <a:srgbClr val="000000"/>
                </a:solidFill>
                <a:latin typeface="Century Gothic"/>
              </a:rPr>
              <a:t>Google – Yahoo! – Bing: Porcentaje de usuarios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2400">
                <a:solidFill>
                  <a:srgbClr val="000000"/>
                </a:solidFill>
                <a:latin typeface="Century Gothic"/>
              </a:rPr>
              <a:t>Google – Yahoo! – Bing: Tiempo estimado en el buscador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2400">
                <a:solidFill>
                  <a:srgbClr val="000000"/>
                </a:solidFill>
                <a:latin typeface="Century Gothic"/>
              </a:rPr>
              <a:t>Conclusiones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2400">
                <a:solidFill>
                  <a:srgbClr val="000000"/>
                </a:solidFill>
                <a:latin typeface="Century Gothic"/>
              </a:rPr>
              <a:t>Bibliografía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89" name="TextShape 2"/>
          <p:cNvSpPr txBox="1"/>
          <p:nvPr/>
        </p:nvSpPr>
        <p:spPr>
          <a:xfrm>
            <a:off x="457200" y="267480"/>
            <a:ext cx="8229240" cy="110376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s-ES" sz="4200">
                <a:solidFill>
                  <a:srgbClr val="444d26"/>
                </a:solidFill>
                <a:latin typeface="Century Gothic"/>
              </a:rPr>
              <a:t>Agenda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457200" y="1523880"/>
            <a:ext cx="8229240" cy="46479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s-ES" sz="2000" u="sng">
                <a:solidFill>
                  <a:srgbClr val="8e58b6"/>
                </a:solidFill>
                <a:latin typeface="Century Gothic"/>
                <a:hlinkClick r:id="rId1"/>
              </a:rPr>
              <a:t>http://info.yahoo.com/privacy/es/yahoo/search/details.html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s-ES" sz="2000" u="sng">
                <a:solidFill>
                  <a:srgbClr val="8e58b6"/>
                </a:solidFill>
                <a:latin typeface="Century Gothic"/>
                <a:hlinkClick r:id="rId2"/>
              </a:rPr>
              <a:t>http</a:t>
            </a:r>
            <a:r>
              <a:rPr lang="es-ES" sz="2000" u="sng">
                <a:solidFill>
                  <a:srgbClr val="8e58b6"/>
                </a:solidFill>
                <a:latin typeface="Century Gothic"/>
                <a:hlinkClick r:id="rId3"/>
              </a:rPr>
              <a:t>://</a:t>
            </a:r>
            <a:r>
              <a:rPr lang="es-ES" sz="2000" u="sng">
                <a:solidFill>
                  <a:srgbClr val="8e58b6"/>
                </a:solidFill>
                <a:latin typeface="Century Gothic"/>
                <a:hlinkClick r:id="rId4"/>
              </a:rPr>
              <a:t>arstechnica.com/microsoft/news/2009/05/would-you-rather-bing-it-kumo-it-or-live-search-it.ars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2000" u="sng">
                <a:solidFill>
                  <a:srgbClr val="8e58b6"/>
                </a:solidFill>
                <a:latin typeface="Century Gothic"/>
                <a:hlinkClick r:id="rId5"/>
              </a:rPr>
              <a:t>http</a:t>
            </a:r>
            <a:r>
              <a:rPr lang="es-ES" sz="2000" u="sng">
                <a:solidFill>
                  <a:srgbClr val="8e58b6"/>
                </a:solidFill>
                <a:latin typeface="Century Gothic"/>
                <a:hlinkClick r:id="rId6"/>
              </a:rPr>
              <a:t>://</a:t>
            </a:r>
            <a:r>
              <a:rPr lang="es-ES" sz="2000" u="sng">
                <a:solidFill>
                  <a:srgbClr val="8e58b6"/>
                </a:solidFill>
                <a:latin typeface="Century Gothic"/>
                <a:hlinkClick r:id="rId7"/>
              </a:rPr>
              <a:t>www.microsoft.com/presspass/newsroom/factsheet/LiveSearchFS.mspx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2000" u="sng">
                <a:solidFill>
                  <a:srgbClr val="8e58b6"/>
                </a:solidFill>
                <a:latin typeface="Century Gothic"/>
                <a:hlinkClick r:id="rId8"/>
              </a:rPr>
              <a:t>http</a:t>
            </a:r>
            <a:r>
              <a:rPr lang="es-ES" sz="2000" u="sng">
                <a:solidFill>
                  <a:srgbClr val="8e58b6"/>
                </a:solidFill>
                <a:latin typeface="Century Gothic"/>
                <a:hlinkClick r:id="rId9"/>
              </a:rPr>
              <a:t>://</a:t>
            </a:r>
            <a:r>
              <a:rPr lang="es-ES" sz="2000" u="sng">
                <a:solidFill>
                  <a:srgbClr val="8e58b6"/>
                </a:solidFill>
                <a:latin typeface="Century Gothic"/>
                <a:hlinkClick r:id="rId10"/>
              </a:rPr>
              <a:t>www.elmundo.es/elmundo/2009/05/29/navegante/1243579881.html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2000" u="sng">
                <a:solidFill>
                  <a:srgbClr val="8e58b6"/>
                </a:solidFill>
                <a:latin typeface="Century Gothic"/>
                <a:hlinkClick r:id="rId11"/>
              </a:rPr>
              <a:t>http://</a:t>
            </a:r>
            <a:r>
              <a:rPr lang="es-ES" sz="2000" u="sng">
                <a:solidFill>
                  <a:srgbClr val="8e58b6"/>
                </a:solidFill>
                <a:latin typeface="Century Gothic"/>
                <a:hlinkClick r:id="rId12"/>
              </a:rPr>
              <a:t>www.20minutos.es/noticia/1166093/0/bing/pafrdidas/microsoft</a:t>
            </a:r>
            <a:r>
              <a:rPr lang="es-ES" sz="2000" u="sng">
                <a:solidFill>
                  <a:srgbClr val="8e58b6"/>
                </a:solidFill>
                <a:latin typeface="Century Gothic"/>
                <a:hlinkClick r:id="rId13"/>
              </a:rPr>
              <a:t>/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2000" u="sng">
                <a:solidFill>
                  <a:srgbClr val="8e58b6"/>
                </a:solidFill>
                <a:latin typeface="Century Gothic"/>
                <a:hlinkClick r:id="rId14"/>
              </a:rPr>
              <a:t>http</a:t>
            </a:r>
            <a:r>
              <a:rPr lang="es-ES" sz="2000" u="sng">
                <a:solidFill>
                  <a:srgbClr val="8e58b6"/>
                </a:solidFill>
                <a:latin typeface="Century Gothic"/>
                <a:hlinkClick r:id="rId15"/>
              </a:rPr>
              <a:t>://</a:t>
            </a:r>
            <a:r>
              <a:rPr lang="es-ES" sz="2000" u="sng">
                <a:solidFill>
                  <a:srgbClr val="8e58b6"/>
                </a:solidFill>
                <a:latin typeface="Century Gothic"/>
                <a:hlinkClick r:id="rId16"/>
              </a:rPr>
              <a:t>www.guardian.co.uk/technology/blog/2009/jun/01/searchengines-microsoft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26" name="TextShape 2"/>
          <p:cNvSpPr txBox="1"/>
          <p:nvPr/>
        </p:nvSpPr>
        <p:spPr>
          <a:xfrm>
            <a:off x="457200" y="267480"/>
            <a:ext cx="8229240" cy="110376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s-ES" sz="4200">
                <a:solidFill>
                  <a:srgbClr val="444d26"/>
                </a:solidFill>
                <a:latin typeface="Century Gothic"/>
              </a:rPr>
              <a:t>Bibliografía.</a:t>
            </a:r>
            <a:endParaRPr/>
          </a:p>
        </p:txBody>
      </p:sp>
    </p:spTree>
  </p:cSld>
  <p:timing>
    <p:tnLst>
      <p:par>
        <p:cTn dur="indefinite" id="23" nodeType="tmRoot" restart="never">
          <p:childTnLst>
            <p:seq>
              <p:cTn id="2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457200" y="1523880"/>
            <a:ext cx="8229240" cy="46479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91" name="TextShape 2"/>
          <p:cNvSpPr txBox="1"/>
          <p:nvPr/>
        </p:nvSpPr>
        <p:spPr>
          <a:xfrm>
            <a:off x="457200" y="267480"/>
            <a:ext cx="8229240" cy="110376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s-ES" sz="4200">
                <a:solidFill>
                  <a:srgbClr val="444d26"/>
                </a:solidFill>
                <a:latin typeface="Century Gothic"/>
              </a:rPr>
              <a:t>Introducción</a:t>
            </a:r>
            <a:endParaRPr/>
          </a:p>
        </p:txBody>
      </p:sp>
      <p:sp>
        <p:nvSpPr>
          <p:cNvPr id="92" name="TextShape 3"/>
          <p:cNvSpPr txBox="1"/>
          <p:nvPr/>
        </p:nvSpPr>
        <p:spPr>
          <a:xfrm>
            <a:off x="567000" y="1712160"/>
            <a:ext cx="7778880" cy="40255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2400">
                <a:solidFill>
                  <a:srgbClr val="000000"/>
                </a:solidFill>
                <a:latin typeface="Century Gothic"/>
              </a:rPr>
              <a:t>Actualmente el mercado de búsquedas en la internet es dominado por Google, existen otras opciones que buscan competir contra este, y así obtener una cuota mas alta de tráfico de red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2400">
                <a:solidFill>
                  <a:srgbClr val="000000"/>
                </a:solidFill>
                <a:latin typeface="Century Gothic"/>
              </a:rPr>
              <a:t>Este es el caso de los buscadores Yahoo! Y Bing, los cuales están mejorando constantemente para ofrecer un servicio capaz de cumplir con las expectativas del usuario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457200" y="267480"/>
            <a:ext cx="8229240" cy="1103760"/>
          </a:xfrm>
          <a:prstGeom prst="rect">
            <a:avLst/>
          </a:prstGeom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es-ES" sz="4200">
                <a:solidFill>
                  <a:srgbClr val="444d26"/>
                </a:solidFill>
                <a:latin typeface="Century Gothic"/>
              </a:rPr>
              <a:t>Yahoo</a:t>
            </a:r>
            <a:endParaRPr/>
          </a:p>
        </p:txBody>
      </p:sp>
    </p:spTree>
  </p:cSld>
  <p:timing>
    <p:tnLst>
      <p:par>
        <p:cTn dur="indefinite" id="5" nodeType="tmRoot" restart="never">
          <p:childTnLst>
            <p:seq>
              <p:cTn id="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57200" y="1523880"/>
            <a:ext cx="8229240" cy="46479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2800">
                <a:solidFill>
                  <a:srgbClr val="000000"/>
                </a:solidFill>
                <a:latin typeface="Century Gothic"/>
              </a:rPr>
              <a:t>Nace en febrero de 1994 en manos de Jerry Yang y David Filo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2800">
                <a:solidFill>
                  <a:srgbClr val="000000"/>
                </a:solidFill>
                <a:latin typeface="Century Gothic"/>
              </a:rPr>
              <a:t>Su primera version consistió en una lista de paginas web visitadas las cuales organizaron en temas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2800">
                <a:solidFill>
                  <a:srgbClr val="000000"/>
                </a:solidFill>
                <a:latin typeface="Century Gothic"/>
              </a:rPr>
              <a:t>Esta primera versión se llamó Jerry Fast Way to Mosaic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2800">
                <a:solidFill>
                  <a:srgbClr val="000000"/>
                </a:solidFill>
                <a:latin typeface="Century Gothic"/>
              </a:rPr>
              <a:t>Conforme fue creciendo, se crearon mas temas y se le cambio el nombre por versiones “peores”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95" name="TextShape 2"/>
          <p:cNvSpPr txBox="1"/>
          <p:nvPr/>
        </p:nvSpPr>
        <p:spPr>
          <a:xfrm>
            <a:off x="457200" y="267480"/>
            <a:ext cx="8229240" cy="110376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s-ES" sz="4200">
                <a:solidFill>
                  <a:srgbClr val="444d26"/>
                </a:solidFill>
                <a:latin typeface="Century Gothic"/>
              </a:rPr>
              <a:t>Yahoo!:  Historia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457200" y="1523880"/>
            <a:ext cx="8229240" cy="46479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3000">
                <a:solidFill>
                  <a:srgbClr val="000000"/>
                </a:solidFill>
                <a:latin typeface="Century Gothic"/>
              </a:rPr>
              <a:t>En abril de 1994 cambiaron su nombre a Yahoo, el cual tiene dos posibles significados:</a:t>
            </a:r>
            <a:endParaRPr/>
          </a:p>
          <a:p>
            <a:pPr lvl="1">
              <a:lnSpc>
                <a:spcPct val="100000"/>
              </a:lnSpc>
              <a:buSzPct val="95000"/>
              <a:buFont typeface="Verdana"/>
              <a:buChar char="›"/>
            </a:pPr>
            <a:r>
              <a:rPr lang="es-ES" sz="2600">
                <a:solidFill>
                  <a:srgbClr val="000000"/>
                </a:solidFill>
                <a:latin typeface="Century Gothic"/>
              </a:rPr>
              <a:t>Yet Another Hierarchical Officious Oracle</a:t>
            </a:r>
            <a:endParaRPr/>
          </a:p>
          <a:p>
            <a:pPr lvl="1">
              <a:lnSpc>
                <a:spcPct val="100000"/>
              </a:lnSpc>
              <a:buSzPct val="95000"/>
              <a:buFont typeface="Verdana"/>
              <a:buChar char="›"/>
            </a:pPr>
            <a:r>
              <a:rPr lang="es-ES" sz="2600">
                <a:solidFill>
                  <a:srgbClr val="000000"/>
                </a:solidFill>
                <a:latin typeface="Century Gothic"/>
              </a:rPr>
              <a:t>Simpatía con el significado de Yahoo:  Grosero, inculto, poco sofisticado.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3000">
                <a:solidFill>
                  <a:srgbClr val="000000"/>
                </a:solidFill>
                <a:latin typeface="Century Gothic"/>
              </a:rPr>
              <a:t>Sus primeros servidores fueron las computadoras personales de Yang y Filo, apodadas Akebono y Konishiki respectivamente. Estos nombre provienen de dos peleadores famosos de Sumo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97" name="TextShape 2"/>
          <p:cNvSpPr txBox="1"/>
          <p:nvPr/>
        </p:nvSpPr>
        <p:spPr>
          <a:xfrm>
            <a:off x="457200" y="267480"/>
            <a:ext cx="8229240" cy="110376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s-ES" sz="4200">
                <a:solidFill>
                  <a:srgbClr val="444d26"/>
                </a:solidFill>
                <a:latin typeface="Century Gothic"/>
              </a:rPr>
              <a:t>Yahoo!:  Historia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457200" y="1523880"/>
            <a:ext cx="8229240" cy="46479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3000">
                <a:solidFill>
                  <a:srgbClr val="000000"/>
                </a:solidFill>
                <a:latin typeface="Century Gothic"/>
              </a:rPr>
              <a:t>A finales de 1994, Yahoo tenía mas de un millón de visitas diarias de mas de 100 mil usuarios únicos.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3000">
                <a:solidFill>
                  <a:srgbClr val="000000"/>
                </a:solidFill>
                <a:latin typeface="Century Gothic"/>
              </a:rPr>
              <a:t>En 1995 su despegue se dio con una inversión de 2 millones de dólares.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3000">
                <a:solidFill>
                  <a:srgbClr val="000000"/>
                </a:solidFill>
                <a:latin typeface="Century Gothic"/>
              </a:rPr>
              <a:t>Un año después, su valor en el mercado era de 34 millones.</a:t>
            </a:r>
            <a:endParaRPr/>
          </a:p>
        </p:txBody>
      </p:sp>
      <p:sp>
        <p:nvSpPr>
          <p:cNvPr id="99" name="TextShape 2"/>
          <p:cNvSpPr txBox="1"/>
          <p:nvPr/>
        </p:nvSpPr>
        <p:spPr>
          <a:xfrm>
            <a:off x="457200" y="267480"/>
            <a:ext cx="8229240" cy="110376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s-ES" sz="4200">
                <a:solidFill>
                  <a:srgbClr val="444d26"/>
                </a:solidFill>
                <a:latin typeface="Century Gothic"/>
              </a:rPr>
              <a:t>Yahoo!: Historia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457200" y="1523880"/>
            <a:ext cx="8229240" cy="46479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3000">
                <a:solidFill>
                  <a:srgbClr val="000000"/>
                </a:solidFill>
                <a:latin typeface="Century Gothic"/>
              </a:rPr>
              <a:t>En 1997 su enfoque cambió a proveer servicios, como juegos, correo, messenger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3000">
                <a:solidFill>
                  <a:srgbClr val="000000"/>
                </a:solidFill>
                <a:latin typeface="Century Gothic"/>
              </a:rPr>
              <a:t>En el año 2000, yahoo! Comenzó a usar google para proveer su servicio de busquedas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3000">
                <a:solidFill>
                  <a:srgbClr val="000000"/>
                </a:solidFill>
                <a:latin typeface="Century Gothic"/>
              </a:rPr>
              <a:t>Esto se dio hasta el 2004, cuando yahoo! desarrolló su propio buscador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01" name="TextShape 2"/>
          <p:cNvSpPr txBox="1"/>
          <p:nvPr/>
        </p:nvSpPr>
        <p:spPr>
          <a:xfrm>
            <a:off x="457200" y="267480"/>
            <a:ext cx="8229240" cy="110376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s-ES" sz="4200">
                <a:solidFill>
                  <a:srgbClr val="444d26"/>
                </a:solidFill>
                <a:latin typeface="Century Gothic"/>
              </a:rPr>
              <a:t>Yahoo!: Caracteristicas</a:t>
            </a:r>
            <a:endParaRPr/>
          </a:p>
        </p:txBody>
      </p:sp>
    </p:spTree>
  </p:cSld>
  <p:timing>
    <p:tnLst>
      <p:par>
        <p:cTn dur="indefinite" id="7" nodeType="tmRoot" restart="never">
          <p:childTnLst>
            <p:seq>
              <p:cTn id="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457560" y="267480"/>
            <a:ext cx="8229240" cy="110376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s-ES" sz="4200">
                <a:solidFill>
                  <a:srgbClr val="444d26"/>
                </a:solidFill>
                <a:latin typeface="Century Gothic"/>
              </a:rPr>
              <a:t>Yahoo!: Datos Interesantes</a:t>
            </a:r>
            <a:endParaRPr/>
          </a:p>
        </p:txBody>
      </p:sp>
      <p:sp>
        <p:nvSpPr>
          <p:cNvPr id="103" name="TextShape 2"/>
          <p:cNvSpPr txBox="1"/>
          <p:nvPr/>
        </p:nvSpPr>
        <p:spPr>
          <a:xfrm>
            <a:off x="457560" y="1524240"/>
            <a:ext cx="8229240" cy="46479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3000">
                <a:solidFill>
                  <a:srgbClr val="000000"/>
                </a:solidFill>
                <a:latin typeface="Century Gothic"/>
              </a:rPr>
              <a:t>A finales de 2009 Yahoo y Bing firmaron varios convenios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3000">
                <a:solidFill>
                  <a:srgbClr val="000000"/>
                </a:solidFill>
                <a:latin typeface="Century Gothic"/>
              </a:rPr>
              <a:t>Como parte de este convenio, Yahoo! Brinda a Microsoft toda la información recolectada en la consulta.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"/>
            </a:pPr>
            <a:r>
              <a:rPr lang="es-ES" sz="3000">
                <a:solidFill>
                  <a:srgbClr val="000000"/>
                </a:solidFill>
                <a:latin typeface="Century Gothic"/>
              </a:rPr>
              <a:t>Además, los documentos devueltos son el resultado de una mezcla de ambos buscadores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dur="indefinite" id="9" nodeType="tmRoot" restart="never">
          <p:childTnLst>
            <p:seq>
              <p:cTn id="1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