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5" r:id="rId4"/>
    <p:sldMasterId id="2147483666" r:id="rId5"/>
    <p:sldMasterId id="214748366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9"/><Relationship Target="slides/slide11.xml" Type="http://schemas.openxmlformats.org/officeDocument/2006/relationships/slide" Id="rId18"/><Relationship Target="slides/slide10.xml" Type="http://schemas.openxmlformats.org/officeDocument/2006/relationships/slide" Id="rId17"/><Relationship Target="slides/slide9.xml" Type="http://schemas.openxmlformats.org/officeDocument/2006/relationships/slide" Id="rId16"/><Relationship Target="slides/slide8.xml" Type="http://schemas.openxmlformats.org/officeDocument/2006/relationships/slide" Id="rId15"/><Relationship Target="slides/slide7.xml" Type="http://schemas.openxmlformats.org/officeDocument/2006/relationships/slide" Id="rId14"/><Relationship Target="slides/slide14.xml" Type="http://schemas.openxmlformats.org/officeDocument/2006/relationships/slide" Id="rId21"/><Relationship Target="presProps.xml" Type="http://schemas.openxmlformats.org/officeDocument/2006/relationships/presProps" Id="rId2"/><Relationship Target="slides/slide5.xml" Type="http://schemas.openxmlformats.org/officeDocument/2006/relationships/slide" Id="rId12"/><Relationship Target="slides/slide15.xml" Type="http://schemas.openxmlformats.org/officeDocument/2006/relationships/slide" Id="rId22"/><Relationship Target="slides/slide6.xml" Type="http://schemas.openxmlformats.org/officeDocument/2006/relationships/slide" Id="rId13"/><Relationship Target="theme/theme1.xml" Type="http://schemas.openxmlformats.org/officeDocument/2006/relationships/theme" Id="rId1"/><Relationship Target="slides/slide16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3.xml" Type="http://schemas.openxmlformats.org/officeDocument/2006/relationships/slide" Id="rId10"/><Relationship Target="slides/slide17.xml" Type="http://schemas.openxmlformats.org/officeDocument/2006/relationships/slide" Id="rId24"/><Relationship Target="tableStyles.xml" Type="http://schemas.openxmlformats.org/officeDocument/2006/relationships/tableStyles" Id="rId3"/><Relationship Target="slides/slide4.xml" Type="http://schemas.openxmlformats.org/officeDocument/2006/relationships/slide" Id="rId11"/><Relationship Target="slides/slide13.xml" Type="http://schemas.openxmlformats.org/officeDocument/2006/relationships/slide" Id="rId20"/><Relationship Target="slides/slide2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s/slide1.xml" Type="http://schemas.openxmlformats.org/officeDocument/2006/relationships/slide" Id="rId8"/><Relationship Target="notesMasters/notesMaster1.xml" Type="http://schemas.openxmlformats.org/officeDocument/2006/relationships/notesMaster" Id="rId7"/></Relationships>
</file>

<file path=ppt/notesMasters/_rels/notes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200" lang="en-GB" i="0"/>
              <a:t>*</a:t>
            </a:r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Arial"/>
              <a:buNone/>
              <a:defRPr sz="1400"/>
            </a:lvl1pPr>
            <a:lvl2pPr rtl="0" indent="0" marL="457200">
              <a:spcBef>
                <a:spcPts val="0"/>
              </a:spcBef>
              <a:buFont typeface="Arial"/>
              <a:buNone/>
              <a:defRPr sz="1200"/>
            </a:lvl2pPr>
            <a:lvl3pPr rtl="0" indent="0" marL="914400">
              <a:spcBef>
                <a:spcPts val="0"/>
              </a:spcBef>
              <a:buFont typeface="Arial"/>
              <a:buNone/>
              <a:defRPr sz="1000"/>
            </a:lvl3pPr>
            <a:lvl4pPr rtl="0" indent="0" marL="1371600">
              <a:spcBef>
                <a:spcPts val="0"/>
              </a:spcBef>
              <a:buFont typeface="Arial"/>
              <a:buNone/>
              <a:defRPr sz="900"/>
            </a:lvl4pPr>
            <a:lvl5pPr rtl="0" indent="0" marL="1828800">
              <a:spcBef>
                <a:spcPts val="0"/>
              </a:spcBef>
              <a:buFont typeface="Arial"/>
              <a:buNone/>
              <a:defRPr sz="900"/>
            </a:lvl5pPr>
            <a:lvl6pPr rtl="0" indent="0" marL="2286000">
              <a:spcBef>
                <a:spcPts val="0"/>
              </a:spcBef>
              <a:buFont typeface="Arial"/>
              <a:buNone/>
              <a:defRPr sz="900"/>
            </a:lvl6pPr>
            <a:lvl7pPr rtl="0" indent="0" marL="2743200">
              <a:spcBef>
                <a:spcPts val="0"/>
              </a:spcBef>
              <a:buFont typeface="Arial"/>
              <a:buNone/>
              <a:defRPr sz="900"/>
            </a:lvl7pPr>
            <a:lvl8pPr rtl="0" indent="0" marL="3200400">
              <a:spcBef>
                <a:spcPts val="0"/>
              </a:spcBef>
              <a:buFont typeface="Arial"/>
              <a:buNone/>
              <a:defRPr sz="900"/>
            </a:lvl8pPr>
            <a:lvl9pPr rtl="0" indent="0" marL="365760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Arial"/>
              <a:buNone/>
              <a:defRPr sz="1400"/>
            </a:lvl1pPr>
            <a:lvl2pPr rtl="0" indent="0" marL="457200">
              <a:spcBef>
                <a:spcPts val="0"/>
              </a:spcBef>
              <a:buFont typeface="Arial"/>
              <a:buNone/>
              <a:defRPr sz="1200"/>
            </a:lvl2pPr>
            <a:lvl3pPr rtl="0" indent="0" marL="914400">
              <a:spcBef>
                <a:spcPts val="0"/>
              </a:spcBef>
              <a:buFont typeface="Arial"/>
              <a:buNone/>
              <a:defRPr sz="1000"/>
            </a:lvl3pPr>
            <a:lvl4pPr rtl="0" indent="0" marL="1371600">
              <a:spcBef>
                <a:spcPts val="0"/>
              </a:spcBef>
              <a:buFont typeface="Arial"/>
              <a:buNone/>
              <a:defRPr sz="900"/>
            </a:lvl4pPr>
            <a:lvl5pPr rtl="0" indent="0" marL="1828800">
              <a:spcBef>
                <a:spcPts val="0"/>
              </a:spcBef>
              <a:buFont typeface="Arial"/>
              <a:buNone/>
              <a:defRPr sz="900"/>
            </a:lvl5pPr>
            <a:lvl6pPr rtl="0" indent="0" marL="2286000">
              <a:spcBef>
                <a:spcPts val="0"/>
              </a:spcBef>
              <a:buFont typeface="Arial"/>
              <a:buNone/>
              <a:defRPr sz="900"/>
            </a:lvl6pPr>
            <a:lvl7pPr rtl="0" indent="0" marL="2743200">
              <a:spcBef>
                <a:spcPts val="0"/>
              </a:spcBef>
              <a:buFont typeface="Arial"/>
              <a:buNone/>
              <a:defRPr sz="900"/>
            </a:lvl7pPr>
            <a:lvl8pPr rtl="0" indent="0" marL="3200400">
              <a:spcBef>
                <a:spcPts val="0"/>
              </a:spcBef>
              <a:buFont typeface="Arial"/>
              <a:buNone/>
              <a:defRPr sz="900"/>
            </a:lvl8pPr>
            <a:lvl9pPr rtl="0" indent="0" marL="3657600">
              <a:spcBef>
                <a:spcPts val="0"/>
              </a:spcBef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 b="1" sz="2400"/>
            </a:lvl1pPr>
            <a:lvl2pPr rtl="0" indent="0" marL="457200">
              <a:spcBef>
                <a:spcPts val="0"/>
              </a:spcBef>
              <a:buFont typeface="Arial"/>
              <a:buNone/>
              <a:defRPr b="1" sz="2000"/>
            </a:lvl2pPr>
            <a:lvl3pPr rtl="0" indent="0" marL="914400">
              <a:spcBef>
                <a:spcPts val="0"/>
              </a:spcBef>
              <a:buFont typeface="Arial"/>
              <a:buNone/>
              <a:defRPr b="1" sz="1800"/>
            </a:lvl3pPr>
            <a:lvl4pPr rtl="0" indent="0" marL="1371600">
              <a:spcBef>
                <a:spcPts val="0"/>
              </a:spcBef>
              <a:buFont typeface="Arial"/>
              <a:buNone/>
              <a:defRPr b="1" sz="1600"/>
            </a:lvl4pPr>
            <a:lvl5pPr rtl="0" indent="0" marL="1828800">
              <a:spcBef>
                <a:spcPts val="0"/>
              </a:spcBef>
              <a:buFont typeface="Arial"/>
              <a:buNone/>
              <a:defRPr b="1" sz="1600"/>
            </a:lvl5pPr>
            <a:lvl6pPr rtl="0" indent="0" marL="2286000">
              <a:spcBef>
                <a:spcPts val="0"/>
              </a:spcBef>
              <a:buFont typeface="Arial"/>
              <a:buNone/>
              <a:defRPr b="1" sz="1600"/>
            </a:lvl6pPr>
            <a:lvl7pPr rtl="0" indent="0" marL="2743200">
              <a:spcBef>
                <a:spcPts val="0"/>
              </a:spcBef>
              <a:buFont typeface="Arial"/>
              <a:buNone/>
              <a:defRPr b="1" sz="1600"/>
            </a:lvl7pPr>
            <a:lvl8pPr rtl="0" indent="0" marL="3200400">
              <a:spcBef>
                <a:spcPts val="0"/>
              </a:spcBef>
              <a:buFont typeface="Arial"/>
              <a:buNone/>
              <a:defRPr b="1" sz="1600"/>
            </a:lvl8pPr>
            <a:lvl9pPr rtl="0" indent="0" marL="365760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59" name="Shape 59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 b="1" sz="2400"/>
            </a:lvl1pPr>
            <a:lvl2pPr rtl="0" indent="0" marL="457200">
              <a:spcBef>
                <a:spcPts val="0"/>
              </a:spcBef>
              <a:buFont typeface="Arial"/>
              <a:buNone/>
              <a:defRPr b="1" sz="2000"/>
            </a:lvl2pPr>
            <a:lvl3pPr rtl="0" indent="0" marL="914400">
              <a:spcBef>
                <a:spcPts val="0"/>
              </a:spcBef>
              <a:buFont typeface="Arial"/>
              <a:buNone/>
              <a:defRPr b="1" sz="1800"/>
            </a:lvl3pPr>
            <a:lvl4pPr rtl="0" indent="0" marL="1371600">
              <a:spcBef>
                <a:spcPts val="0"/>
              </a:spcBef>
              <a:buFont typeface="Arial"/>
              <a:buNone/>
              <a:defRPr b="1" sz="1600"/>
            </a:lvl4pPr>
            <a:lvl5pPr rtl="0" indent="0" marL="1828800">
              <a:spcBef>
                <a:spcPts val="0"/>
              </a:spcBef>
              <a:buFont typeface="Arial"/>
              <a:buNone/>
              <a:defRPr b="1" sz="1600"/>
            </a:lvl5pPr>
            <a:lvl6pPr rtl="0" indent="0" marL="2286000">
              <a:spcBef>
                <a:spcPts val="0"/>
              </a:spcBef>
              <a:buFont typeface="Arial"/>
              <a:buNone/>
              <a:defRPr b="1" sz="1600"/>
            </a:lvl6pPr>
            <a:lvl7pPr rtl="0" indent="0" marL="2743200">
              <a:spcBef>
                <a:spcPts val="0"/>
              </a:spcBef>
              <a:buFont typeface="Arial"/>
              <a:buNone/>
              <a:defRPr b="1" sz="1600"/>
            </a:lvl7pPr>
            <a:lvl8pPr rtl="0" indent="0" marL="3200400">
              <a:spcBef>
                <a:spcPts val="0"/>
              </a:spcBef>
              <a:buFont typeface="Arial"/>
              <a:buNone/>
              <a:defRPr b="1" sz="1600"/>
            </a:lvl8pPr>
            <a:lvl9pPr rtl="0" indent="0" marL="365760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60" name="Shape 60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219200" x="533400"/>
            <a:ext cy="4351338" cx="4000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y="1219200" x="4686300"/>
            <a:ext cy="4351338" cx="4000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 b="1" cap="small" sz="4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Arial"/>
              <a:buNone/>
              <a:defRPr sz="2000"/>
            </a:lvl1pPr>
            <a:lvl2pPr rtl="0" indent="0" marL="457200">
              <a:spcBef>
                <a:spcPts val="0"/>
              </a:spcBef>
              <a:buFont typeface="Arial"/>
              <a:buNone/>
              <a:defRPr sz="1800"/>
            </a:lvl2pPr>
            <a:lvl3pPr rtl="0" indent="0" marL="914400">
              <a:spcBef>
                <a:spcPts val="0"/>
              </a:spcBef>
              <a:buFont typeface="Arial"/>
              <a:buNone/>
              <a:defRPr sz="1600"/>
            </a:lvl3pPr>
            <a:lvl4pPr rtl="0" indent="0" marL="1371600">
              <a:spcBef>
                <a:spcPts val="0"/>
              </a:spcBef>
              <a:buFont typeface="Arial"/>
              <a:buNone/>
              <a:defRPr sz="1400"/>
            </a:lvl4pPr>
            <a:lvl5pPr rtl="0" indent="0" marL="1828800">
              <a:spcBef>
                <a:spcPts val="0"/>
              </a:spcBef>
              <a:buFont typeface="Arial"/>
              <a:buNone/>
              <a:defRPr sz="1400"/>
            </a:lvl5pPr>
            <a:lvl6pPr rtl="0" indent="0" marL="2286000">
              <a:spcBef>
                <a:spcPts val="0"/>
              </a:spcBef>
              <a:buFont typeface="Arial"/>
              <a:buNone/>
              <a:defRPr sz="1400"/>
            </a:lvl6pPr>
            <a:lvl7pPr rtl="0" indent="0" marL="2743200">
              <a:spcBef>
                <a:spcPts val="0"/>
              </a:spcBef>
              <a:buFont typeface="Arial"/>
              <a:buNone/>
              <a:defRPr sz="1400"/>
            </a:lvl7pPr>
            <a:lvl8pPr rtl="0" indent="0" marL="3200400">
              <a:spcBef>
                <a:spcPts val="0"/>
              </a:spcBef>
              <a:buFont typeface="Arial"/>
              <a:buNone/>
              <a:defRPr sz="1400"/>
            </a:lvl8pPr>
            <a:lvl9pPr rtl="0" indent="0" marL="3657600">
              <a:spcBef>
                <a:spcPts val="0"/>
              </a:spcBef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19200" x="533400"/>
            <a:ext cy="4351336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09550" marL="74295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52400" marL="1143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subTitle"/>
          </p:nvPr>
        </p:nvSpPr>
        <p:spPr>
          <a:xfrm>
            <a:off y="2971800" x="549275"/>
            <a:ext cy="3047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trike="noStrike" u="none" b="0" cap="none" baseline="0" sz="2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type="ctrTitle"/>
          </p:nvPr>
        </p:nvSpPr>
        <p:spPr>
          <a:xfrm>
            <a:off y="2284413" x="533400"/>
            <a:ext cy="6857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 rot="5400000">
            <a:off y="1918494" x="5034755"/>
            <a:ext cy="2038349" cx="52657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 rot="5400000">
            <a:off y="-43655" x="881855"/>
            <a:ext cy="5962650" cx="52657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09550" marL="74295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52400" marL="1143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L="4572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L="9144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 rot="5400000">
            <a:off y="-681831" x="2434431"/>
            <a:ext cy="8153399" cx="43513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50825" marL="34290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09550" marL="74295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52400" marL="1143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5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2"/><Relationship Target="../media/image10.png" Type="http://schemas.openxmlformats.org/officeDocument/2006/relationships/image" Id="rId1"/><Relationship Target="../theme/theme3.xml" Type="http://schemas.openxmlformats.org/officeDocument/2006/relationships/theme" Id="rId3"/></Relationships>
</file>

<file path=ppt/slideMasters/_rels/slideMaster3.xml.rels><?xml version="1.0" encoding="UTF-8" standalone="yes"?><Relationships xmlns="http://schemas.openxmlformats.org/package/2006/relationships"><Relationship Target="../slideLayouts/slideLayout9.xml" Type="http://schemas.openxmlformats.org/officeDocument/2006/relationships/slideLayout" Id="rId2"/><Relationship Target="../slideLayouts/slideLayout8.xml" Type="http://schemas.openxmlformats.org/officeDocument/2006/relationships/slideLayout" Id="rId1"/><Relationship Target="../slideLayouts/slideLayout17.xml" Type="http://schemas.openxmlformats.org/officeDocument/2006/relationships/slideLayout" Id="rId10"/><Relationship Target="../slideLayouts/slideLayout11.xml" Type="http://schemas.openxmlformats.org/officeDocument/2006/relationships/slideLayout" Id="rId4"/><Relationship Target="../theme/theme2.xml" Type="http://schemas.openxmlformats.org/officeDocument/2006/relationships/theme" Id="rId11"/><Relationship Target="../slideLayouts/slideLayout10.xml" Type="http://schemas.openxmlformats.org/officeDocument/2006/relationships/slideLayout" Id="rId3"/><Relationship Target="../slideLayouts/slideLayout16.xml" Type="http://schemas.openxmlformats.org/officeDocument/2006/relationships/slideLayout" Id="rId9"/><Relationship Target="../slideLayouts/slideLayout13.xml" Type="http://schemas.openxmlformats.org/officeDocument/2006/relationships/slideLayout" Id="rId6"/><Relationship Target="../slideLayouts/slideLayout12.xml" Type="http://schemas.openxmlformats.org/officeDocument/2006/relationships/slideLayout" Id="rId5"/><Relationship Target="../slideLayouts/slideLayout15.xml" Type="http://schemas.openxmlformats.org/officeDocument/2006/relationships/slideLayout" Id="rId8"/><Relationship Target="../slideLayouts/slideLayout14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/>
        </p:nvSpPr>
        <p:spPr>
          <a:xfrm rot="10800000" flipH="1">
            <a:off y="0" x="1586"/>
            <a:ext cy="2895600" cx="914400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y="2895600" x="0"/>
            <a:ext cy="3962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" name="Shape 2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y="0" x="0"/>
            <a:ext cy="5943599" cx="3548061"/>
          </a:xfrm>
          <a:prstGeom prst="rect">
            <a:avLst/>
          </a:prstGeom>
        </p:spPr>
      </p:pic>
      <p:sp>
        <p:nvSpPr>
          <p:cNvPr id="26" name="Shape 26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19200" x="533400"/>
            <a:ext cy="4351336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0825" marL="34290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209550" marL="74295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2400" marL="1143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y="150811" x="533400"/>
            <a:ext cy="304799" cx="16033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/>
        </p:nvSpPr>
        <p:spPr>
          <a:xfrm flipH="1">
            <a:off y="6172200" x="0"/>
            <a:ext cy="685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3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y="6308725" x="4500562"/>
            <a:ext cy="2286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19200" x="533400"/>
            <a:ext cy="4351336" cx="815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0825" marL="34290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209550" marL="74295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52400" marL="1143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y="6308725" x="1692275"/>
            <a:ext cy="228600" cx="167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9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y="6375400" x="152400"/>
            <a:ext cy="228600" cx="30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9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http://en.wikipedia.org/wiki/Multi-agent_system" Type="http://schemas.openxmlformats.org/officeDocument/2006/relationships/hyperlink" TargetMode="External" Id="rId4"/><Relationship Target="http://mrsl.rice.edu/projects/multi-robot-systems-engineering" Type="http://schemas.openxmlformats.org/officeDocument/2006/relationships/hyperlink" TargetMode="External" Id="rId3"/><Relationship Target="http://www.dis.uniroma1.it/~multirob/SRSOES/papers/ieee-mrs.pdf" Type="http://schemas.openxmlformats.org/officeDocument/2006/relationships/hyperlink" TargetMode="External" Id="rId6"/><Relationship Target="http://en.wikipedia.org/wiki/Category:Multi-robot_systems" Type="http://schemas.openxmlformats.org/officeDocument/2006/relationships/hyperlink" TargetMode="External" Id="rId5"/><Relationship Target="http://en.wikipedia.org/wiki/Collective_intelligence" Type="http://schemas.openxmlformats.org/officeDocument/2006/relationships/hyperlink" TargetMode="External" Id="rId8"/><Relationship Target="http://en.wikipedia.org/wiki/S-bot_mobile_robot" Type="http://schemas.openxmlformats.org/officeDocument/2006/relationships/hyperlink" TargetMode="External" Id="rId7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http://www.aware-project.eu/about/symbrion/" Type="http://schemas.openxmlformats.org/officeDocument/2006/relationships/hyperlink" TargetMode="External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01.jpg" Type="http://schemas.openxmlformats.org/officeDocument/2006/relationships/image" Id="rId3"/><Relationship Target="../media/image02.jpg" Type="http://schemas.openxmlformats.org/officeDocument/2006/relationships/image" Id="rId6"/><Relationship Target="http://youtube.com/v/CJOubyiITsE" Type="http://schemas.openxmlformats.org/officeDocument/2006/relationships/hyperlink" TargetMode="External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http://youtube.com/v/SkvpEfAPXn4" Type="http://schemas.openxmlformats.org/officeDocument/2006/relationships/hyperlink" TargetMode="External" Id="rId4"/><Relationship Target="../media/image03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http://people.csail.mit.edu/jamesm/videos/disperseUniformly-2.mpg" Type="http://schemas.openxmlformats.org/officeDocument/2006/relationships/hyperlink" TargetMode="External" Id="rId4"/><Relationship Target="http://people.csail.mit.edu/jamesm/videos/matchOrientation.mpg" Type="http://schemas.openxmlformats.org/officeDocument/2006/relationships/hyperlink" TargetMode="External" Id="rId3"/><Relationship Target="http://people.csail.mit.edu/jamesm/videos/followTheLeader.mpg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y="1916111" x="533400"/>
            <a:ext cy="6857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GB"/>
              <a:t>Sistemas multi-robot y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GB"/>
              <a:t>Aplicaciones de los robots.</a:t>
            </a:r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t/>
            </a:r>
            <a:endParaRPr/>
          </a:p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t/>
            </a:r>
            <a:endParaRPr strike="noStrike" u="none" b="0" cap="none" baseline="0" sz="3200" i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y="2971800" x="549275"/>
            <a:ext cy="304799" cx="640079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GB"/>
              <a:t>A80013 Emmanuel Abarca</a:t>
            </a:r>
          </a:p>
          <a:p>
            <a:pPr algn="l" rtl="0" lvl="0" marR="0" indent="0" mar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GB"/>
              <a:t>A91153 Mijail Calderon</a:t>
            </a:r>
          </a:p>
          <a:p>
            <a:pPr algn="l" rtl="0" lvl="0" marR="0" indent="0" mar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GB"/>
              <a:t>A86050 Heriberto Seas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Aplicaciones y usos 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219200" x="533400"/>
            <a:ext cy="47174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Fabricacion y produccion en serie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6" name="Shape 1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58250" x="1815524"/>
            <a:ext cy="3678449" cx="55129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Aplicaciones y usos (cont)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Operaciones de defensa y seguridad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93400" x="1702450"/>
            <a:ext cy="3376999" cx="52765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GB"/>
              <a:t>Aplicaciones y usos (cont)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Exploracion planetaria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983900" x="1673175"/>
            <a:ext cy="3586500" cx="5623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GB"/>
              <a:t>Aplicaciones y usos (cont)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Un futuro lleno de entretenimiento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85425" x="1652350"/>
            <a:ext cy="3731024" cx="51910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                        Conclusiones 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14675" x="2115900"/>
            <a:ext cy="3403600" cx="51053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Bibliografía 1/2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6AA84F"/>
              </a:buClr>
              <a:buSzPct val="100000"/>
              <a:buFont typeface="Arial"/>
              <a:buChar char="●"/>
            </a:pPr>
            <a:r>
              <a:rPr lang="en-GB"/>
              <a:t>Rice University: </a:t>
            </a:r>
            <a:r>
              <a:rPr u="sng" lang="en-GB">
                <a:solidFill>
                  <a:schemeClr val="hlink"/>
                </a:solidFill>
                <a:hlinkClick r:id="rId3"/>
              </a:rPr>
              <a:t>Multi-Robot Systems Lab</a:t>
            </a:r>
          </a:p>
          <a:p>
            <a:pPr rtl="0" lvl="0" indent="-381000" marL="457200">
              <a:spcBef>
                <a:spcPts val="0"/>
              </a:spcBef>
              <a:buClr>
                <a:srgbClr val="6AA84F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000000"/>
                </a:solidFill>
              </a:rPr>
              <a:t>Wikipedia:</a:t>
            </a:r>
            <a:r>
              <a:rPr lang="en-GB">
                <a:solidFill>
                  <a:srgbClr val="6AA84F"/>
                </a:solidFill>
              </a:rPr>
              <a:t> </a:t>
            </a:r>
            <a:r>
              <a:rPr u="sng" lang="en-GB">
                <a:solidFill>
                  <a:schemeClr val="hlink"/>
                </a:solidFill>
                <a:hlinkClick r:id="rId4"/>
              </a:rPr>
              <a:t>Multi-agent system</a:t>
            </a:r>
          </a:p>
          <a:p>
            <a:pPr rtl="0" lvl="0" indent="-381000" marL="457200">
              <a:spcBef>
                <a:spcPts val="0"/>
              </a:spcBef>
              <a:buClr>
                <a:srgbClr val="6AA84F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000000"/>
                </a:solidFill>
              </a:rPr>
              <a:t>Wikipedia: </a:t>
            </a:r>
            <a:r>
              <a:rPr u="sng" lang="en-GB">
                <a:solidFill>
                  <a:schemeClr val="hlink"/>
                </a:solidFill>
                <a:hlinkClick r:id="rId5"/>
              </a:rPr>
              <a:t>Category:Multi-robot systems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000000"/>
                </a:solidFill>
              </a:rPr>
              <a:t>Farinelli, Alessandro, et al. "</a:t>
            </a:r>
            <a:r>
              <a:rPr u="sng" lang="en-GB">
                <a:solidFill>
                  <a:schemeClr val="hlink"/>
                </a:solidFill>
                <a:hlinkClick r:id="rId6"/>
              </a:rPr>
              <a:t>Multirobot systems: a classification focused on coordination.</a:t>
            </a:r>
            <a:r>
              <a:rPr lang="en-GB">
                <a:solidFill>
                  <a:srgbClr val="000000"/>
                </a:solidFill>
              </a:rPr>
              <a:t>" </a:t>
            </a:r>
            <a:r>
              <a:rPr lang="en-GB" i="1">
                <a:solidFill>
                  <a:srgbClr val="000000"/>
                </a:solidFill>
              </a:rPr>
              <a:t>Systems, Man, and Cybernetics, Part B: Cybernetics, IEEE Transactions on</a:t>
            </a:r>
            <a:r>
              <a:rPr lang="en-GB">
                <a:solidFill>
                  <a:srgbClr val="000000"/>
                </a:solidFill>
              </a:rPr>
              <a:t> 34.5 (2004): 2015-2028.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000000"/>
                </a:solidFill>
              </a:rPr>
              <a:t>Wikipedia: </a:t>
            </a:r>
            <a:r>
              <a:rPr u="sng" lang="en-GB">
                <a:solidFill>
                  <a:schemeClr val="hlink"/>
                </a:solidFill>
                <a:hlinkClick r:id="rId7"/>
              </a:rPr>
              <a:t>S-bot mobile robot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>
                <a:solidFill>
                  <a:srgbClr val="000000"/>
                </a:solidFill>
              </a:rPr>
              <a:t>Wikipedia: </a:t>
            </a:r>
            <a:r>
              <a:rPr u="sng" lang="en-GB">
                <a:solidFill>
                  <a:schemeClr val="hlink"/>
                </a:solidFill>
                <a:hlinkClick r:id="rId8"/>
              </a:rPr>
              <a:t>Collective intelligence</a:t>
            </a:r>
          </a:p>
          <a:p>
            <a:pPr rtl="0" indent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algn="r" rtl="0" lvl="0" indent="0" marL="0">
              <a:spcBef>
                <a:spcPts val="0"/>
              </a:spcBef>
              <a:buNone/>
            </a:pPr>
            <a:r>
              <a:rPr lang="en-GB">
                <a:solidFill>
                  <a:srgbClr val="000000"/>
                </a:solidFill>
              </a:rPr>
              <a:t>Cont.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Bibliografía 2/2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/>
              <a:t>Aware-project.eu: </a:t>
            </a:r>
            <a:r>
              <a:rPr u="sng" lang="en-GB">
                <a:solidFill>
                  <a:schemeClr val="hlink"/>
                </a:solidFill>
                <a:hlinkClick r:id="rId3"/>
              </a:rPr>
              <a:t>Symbrion: Symbiotic Evolutionary Robot Organisms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algn="r" rtl="0" lvl="0" indent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y="2454325" x="801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                    </a:t>
            </a:r>
            <a:r>
              <a:rPr sz="4800" lang="en-GB"/>
              <a:t>Muchas Gracias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y="1787275" x="4401425"/>
            <a:ext cy="685799" cx="418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800" lang="en-GB"/>
              <a:t>Introduccion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450900" x="4216175"/>
            <a:ext cy="2090999" cx="41819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3050" x="457200"/>
            <a:ext cy="1161900" cx="30083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Sistemas multi-robot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273050" x="3575050"/>
            <a:ext cy="5852999" cx="5111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457200" mar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GB"/>
              <a:t>Un sistema multi robot es un conjunto de robots operando en el mismo ambiente.</a:t>
            </a:r>
          </a:p>
          <a:p>
            <a:pPr rtl="0" lvl="0" indent="457200" mar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-GB"/>
              <a:t>Pueden o no ser sistemas multi agentes.</a:t>
            </a:r>
          </a:p>
          <a:p>
            <a:pPr rtl="0" lvl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rtl="0" lvl="0" indent="0" mar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-GB"/>
              <a:t>Cooperación</a:t>
            </a:r>
          </a:p>
          <a:p>
            <a:pPr algn="r" rtl="0" lvl="0" indent="0" mar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-GB"/>
              <a:t>Entidades Separadas</a:t>
            </a:r>
          </a:p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y="1435100" x="457200"/>
            <a:ext cy="4691099" cx="3008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sz="1800" lang="en-GB"/>
              <a:t>Inteligencia Colectiva</a:t>
            </a:r>
          </a:p>
          <a:p>
            <a:pPr rtl="0" lvl="0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 rtl="0" lvl="0" indent="-3429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sz="1800" lang="en-GB"/>
              <a:t>Enjambres</a:t>
            </a:r>
          </a:p>
          <a:p>
            <a:pPr rtl="0" lvl="1" indent="-342900" marL="9144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sz="1800" lang="en-GB"/>
              <a:t>Robótica de Hormigas</a:t>
            </a:r>
          </a:p>
          <a:p>
            <a:pPr algn="r">
              <a:spcBef>
                <a:spcPts val="0"/>
              </a:spcBef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4800600" x="1792288"/>
            <a:ext cy="566699" cx="54863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Sistema Multi Robot Swarm Trek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0300" x="2271850"/>
            <a:ext cy="4600299" cx="4600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Inteligencia Colectiva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74449" x="0"/>
            <a:ext cy="4309118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S-Bot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Gripper: Capaz de levantar otro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Sensor de fuerza: Coordinación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Conectados: Swarm Bot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Desarrollo: 2001 a 2004</a:t>
            </a:r>
          </a:p>
          <a:p>
            <a:pPr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#39 mejor robot Wired 2006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04807" x="5407525"/>
            <a:ext cy="2459449" cx="327927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>
            <a:hlinkClick r:id="rId5"/>
          </p:cNvPr>
          <p:cNvSpPr/>
          <p:nvPr/>
        </p:nvSpPr>
        <p:spPr>
          <a:xfrm>
            <a:off y="3203975" x="2286000"/>
            <a:ext cy="3429000" cx="45720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Symbrion (2008-2013)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Symbiotic Evolutionary Robot Organisms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I-SWARM y SWARMROBOT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Plataforma para explorar evolución artificial y evolutividad</a:t>
            </a:r>
          </a:p>
          <a:p>
            <a:pPr rtl="0" lvl="0" indent="-381000" marL="4572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●"/>
            </a:pPr>
            <a:r>
              <a:rPr lang="en-GB"/>
              <a:t>Inmunología y embriología artificial</a:t>
            </a:r>
          </a:p>
          <a:p>
            <a:pPr rtl="0" indent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indent="0" marL="0">
              <a:spcBef>
                <a:spcPts val="0"/>
              </a:spcBef>
              <a:buNone/>
            </a:pPr>
            <a:r>
              <a:rPr lang="en-GB"/>
              <a:t>Bastante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lang="en-GB"/>
              <a:t>open source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lang="en-GB"/>
              <a:t>open hw</a:t>
            </a:r>
          </a:p>
          <a:p>
            <a:pPr algn="r" rtl="0" lvl="0" indent="0" marL="0">
              <a:spcBef>
                <a:spcPts val="0"/>
              </a:spcBef>
              <a:buNone/>
            </a:pPr>
            <a:r>
              <a:rPr lang="en-GB"/>
              <a:t>ETA: 2025</a:t>
            </a:r>
          </a:p>
        </p:txBody>
      </p:sp>
      <p:sp>
        <p:nvSpPr>
          <p:cNvPr id="116" name="Shape 116">
            <a:hlinkClick r:id="rId4"/>
          </p:cNvPr>
          <p:cNvSpPr/>
          <p:nvPr/>
        </p:nvSpPr>
        <p:spPr>
          <a:xfrm>
            <a:off y="3314825" x="2286000"/>
            <a:ext cy="3429000" cx="4572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Distributed Algorithm Library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chemeClr val="accent1"/>
              </a:buClr>
              <a:buSzPct val="58333"/>
              <a:buFont typeface="Arial"/>
              <a:buChar char="●"/>
            </a:pPr>
            <a:r>
              <a:rPr lang="en-GB"/>
              <a:t>Tesis de maestria de James McLurkin, MIT</a:t>
            </a:r>
          </a:p>
          <a:p>
            <a:pPr rtl="0" lvl="0" indent="-317500" marL="457200">
              <a:spcBef>
                <a:spcPts val="0"/>
              </a:spcBef>
              <a:buClr>
                <a:schemeClr val="accent1"/>
              </a:buClr>
              <a:buSzPct val="58333"/>
              <a:buFont typeface="Arial"/>
              <a:buChar char="●"/>
            </a:pPr>
            <a:r>
              <a:rPr lang="en-GB"/>
              <a:t>Librería de algoritmos basicos para realizar labores más complejas a partir de ellos.</a:t>
            </a:r>
          </a:p>
          <a:p>
            <a:pPr lvl="0" indent="-317500" marL="457200">
              <a:spcBef>
                <a:spcPts val="0"/>
              </a:spcBef>
              <a:buClr>
                <a:schemeClr val="accent1"/>
              </a:buClr>
              <a:buSzPct val="58333"/>
              <a:buFont typeface="Arial"/>
              <a:buChar char="●"/>
            </a:pPr>
            <a:r>
              <a:rPr lang="en-GB"/>
              <a:t>Utiliza 100 unidades del SwarmBot de iRobot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55725" x="731725"/>
            <a:ext cy="3241625" cx="6997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304800" x="533400"/>
            <a:ext cy="762000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Ejemplos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219200" x="533400"/>
            <a:ext cy="4351199" cx="815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matchOrientation: ISIS para alinear robots</a:t>
            </a:r>
          </a:p>
          <a:p>
            <a:pPr rtl="0">
              <a:spcBef>
                <a:spcPts val="0"/>
              </a:spcBef>
              <a:buNone/>
            </a:pPr>
            <a:r>
              <a:rPr u="sng" lang="en-GB">
                <a:solidFill>
                  <a:schemeClr val="hlink"/>
                </a:solidFill>
                <a:hlinkClick r:id="rId3"/>
              </a:rPr>
              <a:t>http://people.csail.mit.edu/jamesm/videos/matchOrientation.mpg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disperseUniformly: No deja agujeros</a:t>
            </a:r>
          </a:p>
          <a:p>
            <a:pPr rtl="0">
              <a:spcBef>
                <a:spcPts val="0"/>
              </a:spcBef>
              <a:buNone/>
            </a:pPr>
            <a:r>
              <a:rPr u="sng" lang="en-GB">
                <a:solidFill>
                  <a:schemeClr val="hlink"/>
                </a:solidFill>
                <a:hlinkClick r:id="rId4"/>
              </a:rPr>
              <a:t>http://people.csail.mit.edu/jamesm/videos/disperseUniformly-2.mpg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followTheLeader: Reclutamiento en cadena    </a:t>
            </a:r>
            <a:r>
              <a:rPr u="sng" lang="en-GB">
                <a:solidFill>
                  <a:schemeClr val="hlink"/>
                </a:solidFill>
                <a:hlinkClick r:id="rId5"/>
              </a:rPr>
              <a:t>http://people.csail.mit.edu/jamesm/videos/followTheLeader.mpg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Leere Präsentation 1">
      <a:dk1>
        <a:srgbClr val="000000"/>
      </a:dk1>
      <a:lt1>
        <a:srgbClr val="FFFFFF"/>
      </a:lt1>
      <a:dk2>
        <a:srgbClr val="007E82"/>
      </a:dk2>
      <a:lt2>
        <a:srgbClr val="7D7D7D"/>
      </a:lt2>
      <a:accent1>
        <a:srgbClr val="72AD46"/>
      </a:accent1>
      <a:accent2>
        <a:srgbClr val="DF001A"/>
      </a:accent2>
      <a:accent3>
        <a:srgbClr val="FFFFFF"/>
      </a:accent3>
      <a:accent4>
        <a:srgbClr val="72AD46"/>
      </a:accent4>
      <a:accent5>
        <a:srgbClr val="DF001A"/>
      </a:accent5>
      <a:accent6>
        <a:srgbClr val="FFFFFF"/>
      </a:accent6>
      <a:hlink>
        <a:srgbClr val="D2E806"/>
      </a:hlink>
      <a:folHlink>
        <a:srgbClr val="72AD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1_Leere Präsentation 1">
      <a:dk1>
        <a:srgbClr val="000000"/>
      </a:dk1>
      <a:lt1>
        <a:srgbClr val="FFFFFF"/>
      </a:lt1>
      <a:dk2>
        <a:srgbClr val="007E82"/>
      </a:dk2>
      <a:lt2>
        <a:srgbClr val="7D7D7D"/>
      </a:lt2>
      <a:accent1>
        <a:srgbClr val="72AD46"/>
      </a:accent1>
      <a:accent2>
        <a:srgbClr val="DF001A"/>
      </a:accent2>
      <a:accent3>
        <a:srgbClr val="FFFFFF"/>
      </a:accent3>
      <a:accent4>
        <a:srgbClr val="72AD46"/>
      </a:accent4>
      <a:accent5>
        <a:srgbClr val="DF001A"/>
      </a:accent5>
      <a:accent6>
        <a:srgbClr val="FFFFFF"/>
      </a:accent6>
      <a:hlink>
        <a:srgbClr val="D2E806"/>
      </a:hlink>
      <a:folHlink>
        <a:srgbClr val="72AD4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