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3.jpeg" ContentType="image/jpeg"/>
  <Override PartName="/ppt/media/image14.jpeg" ContentType="image/jpeg"/>
  <Override PartName="/ppt/media/image21.jpeg" ContentType="image/jpeg"/>
  <Override PartName="/ppt/media/image17.png" ContentType="image/png"/>
  <Override PartName="/ppt/media/image12.jpeg" ContentType="image/jpeg"/>
  <Override PartName="/ppt/media/image13.png" ContentType="image/png"/>
  <Override PartName="/ppt/media/image9.jpeg" ContentType="image/jpeg"/>
  <Override PartName="/ppt/media/image5.png" ContentType="image/png"/>
  <Override PartName="/ppt/media/image8.jpeg" ContentType="image/jpeg"/>
  <Override PartName="/ppt/media/image20.png" ContentType="image/png"/>
  <Override PartName="/ppt/media/image18.png" ContentType="image/png"/>
  <Override PartName="/ppt/media/image7.jpeg" ContentType="image/jpeg"/>
  <Override PartName="/ppt/media/image10.png" ContentType="image/png"/>
  <Override PartName="/ppt/media/image6.png" ContentType="image/png"/>
  <Override PartName="/ppt/media/image2.png" ContentType="image/png"/>
  <Override PartName="/ppt/media/image4.jpeg" ContentType="image/jpeg"/>
  <Override PartName="/ppt/media/image19.png" ContentType="image/png"/>
  <Override PartName="/ppt/media/image15.png" ContentType="image/png"/>
  <Override PartName="/ppt/media/image11.png" ContentType="image/png"/>
  <Override PartName="/ppt/media/image1.jpeg" ContentType="image/jpeg"/>
  <Override PartName="/ppt/media/image3.png" ContentType="image/png"/>
  <Override PartName="/ppt/media/image22.png" ContentType="image/png"/>
  <Override PartName="/ppt/media/image16.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28"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0"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1"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32"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33"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3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36"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37" name=""/>
          <p:cNvPicPr/>
          <p:nvPr/>
        </p:nvPicPr>
        <p:blipFill>
          <a:blip r:embed="rId2"/>
          <a:stretch>
            <a:fillRect/>
          </a:stretch>
        </p:blipFill>
        <p:spPr>
          <a:xfrm>
            <a:off x="5328720" y="3963240"/>
            <a:ext cx="2704680" cy="2158200"/>
          </a:xfrm>
          <a:prstGeom prst="rect">
            <a:avLst/>
          </a:prstGeom>
          <a:ln>
            <a:noFill/>
          </a:ln>
        </p:spPr>
      </p:pic>
      <p:pic>
        <p:nvPicPr>
          <p:cNvPr descr="" id="38"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5"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7"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4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0"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55"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56"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 name="PlaceHolder 2"/>
          <p:cNvSpPr>
            <a:spLocks noGrp="1"/>
          </p:cNvSpPr>
          <p:nvPr>
            <p:ph type="subTitle"/>
          </p:nvPr>
        </p:nvSpPr>
        <p:spPr>
          <a:xfrm>
            <a:off x="457200" y="1600200"/>
            <a:ext cx="8229240" cy="4525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58"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59"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0"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2"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63"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64"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6" name="PlaceHolder 2"/>
          <p:cNvSpPr>
            <a:spLocks noGrp="1"/>
          </p:cNvSpPr>
          <p:nvPr>
            <p:ph type="body"/>
          </p:nvPr>
        </p:nvSpPr>
        <p:spPr>
          <a:xfrm>
            <a:off x="457200" y="1600200"/>
            <a:ext cx="8229240" cy="2158200"/>
          </a:xfrm>
          <a:prstGeom prst="rect">
            <a:avLst/>
          </a:prstGeom>
        </p:spPr>
        <p:txBody>
          <a:bodyPr bIns="0" lIns="0" rIns="0" tIns="0" wrap="none"/>
          <a:p>
            <a:endParaRPr/>
          </a:p>
        </p:txBody>
      </p:sp>
      <p:sp>
        <p:nvSpPr>
          <p:cNvPr id="67" name="PlaceHolder 3"/>
          <p:cNvSpPr>
            <a:spLocks noGrp="1"/>
          </p:cNvSpPr>
          <p:nvPr>
            <p:ph type="body"/>
          </p:nvPr>
        </p:nvSpPr>
        <p:spPr>
          <a:xfrm>
            <a:off x="457200" y="3963600"/>
            <a:ext cx="8229240" cy="215820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69"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71" name="PlaceHolder 4"/>
          <p:cNvSpPr>
            <a:spLocks noGrp="1"/>
          </p:cNvSpPr>
          <p:nvPr>
            <p:ph type="body"/>
          </p:nvPr>
        </p:nvSpPr>
        <p:spPr>
          <a:xfrm>
            <a:off x="4673520" y="3963600"/>
            <a:ext cx="4015440" cy="2158200"/>
          </a:xfrm>
          <a:prstGeom prst="rect">
            <a:avLst/>
          </a:prstGeom>
        </p:spPr>
        <p:txBody>
          <a:bodyPr bIns="0" lIns="0" rIns="0" tIns="0" wrap="none"/>
          <a:p>
            <a:endParaRPr/>
          </a:p>
        </p:txBody>
      </p:sp>
      <p:sp>
        <p:nvSpPr>
          <p:cNvPr id="72" name="PlaceHolder 5"/>
          <p:cNvSpPr>
            <a:spLocks noGrp="1"/>
          </p:cNvSpPr>
          <p:nvPr>
            <p:ph type="body"/>
          </p:nvPr>
        </p:nvSpPr>
        <p:spPr>
          <a:xfrm>
            <a:off x="457200" y="3963600"/>
            <a:ext cx="4015440" cy="215820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74"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75" name="PlaceHolder 3"/>
          <p:cNvSpPr>
            <a:spLocks noGrp="1"/>
          </p:cNvSpPr>
          <p:nvPr>
            <p:ph type="body"/>
          </p:nvPr>
        </p:nvSpPr>
        <p:spPr>
          <a:xfrm>
            <a:off x="4673520" y="1600200"/>
            <a:ext cx="4015440" cy="2158200"/>
          </a:xfrm>
          <a:prstGeom prst="rect">
            <a:avLst/>
          </a:prstGeom>
        </p:spPr>
        <p:txBody>
          <a:bodyPr bIns="0" lIns="0" rIns="0" tIns="0" wrap="none"/>
          <a:p>
            <a:endParaRPr/>
          </a:p>
        </p:txBody>
      </p:sp>
      <p:pic>
        <p:nvPicPr>
          <p:cNvPr descr="" id="76" name=""/>
          <p:cNvPicPr/>
          <p:nvPr/>
        </p:nvPicPr>
        <p:blipFill>
          <a:blip r:embed="rId2"/>
          <a:stretch>
            <a:fillRect/>
          </a:stretch>
        </p:blipFill>
        <p:spPr>
          <a:xfrm>
            <a:off x="5328720" y="3963240"/>
            <a:ext cx="2704680" cy="2158200"/>
          </a:xfrm>
          <a:prstGeom prst="rect">
            <a:avLst/>
          </a:prstGeom>
          <a:ln>
            <a:noFill/>
          </a:ln>
        </p:spPr>
      </p:pic>
      <p:pic>
        <p:nvPicPr>
          <p:cNvPr descr="" id="77" name=""/>
          <p:cNvPicPr/>
          <p:nvPr/>
        </p:nvPicPr>
        <p:blipFill>
          <a:blip r:embed="rId3"/>
          <a:stretch>
            <a:fillRect/>
          </a:stretch>
        </p:blipFill>
        <p:spPr>
          <a:xfrm>
            <a:off x="1112400" y="3963240"/>
            <a:ext cx="2704680" cy="215820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8" name="PlaceHolder 2"/>
          <p:cNvSpPr>
            <a:spLocks noGrp="1"/>
          </p:cNvSpPr>
          <p:nvPr>
            <p:ph type="body"/>
          </p:nvPr>
        </p:nvSpPr>
        <p:spPr>
          <a:xfrm>
            <a:off x="457200" y="1600200"/>
            <a:ext cx="8229240" cy="4525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0"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11" name="PlaceHolder 3"/>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8510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5"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16" name="PlaceHolder 3"/>
          <p:cNvSpPr>
            <a:spLocks noGrp="1"/>
          </p:cNvSpPr>
          <p:nvPr>
            <p:ph type="body"/>
          </p:nvPr>
        </p:nvSpPr>
        <p:spPr>
          <a:xfrm>
            <a:off x="457200" y="3963600"/>
            <a:ext cx="4015440" cy="2158200"/>
          </a:xfrm>
          <a:prstGeom prst="rect">
            <a:avLst/>
          </a:prstGeom>
        </p:spPr>
        <p:txBody>
          <a:bodyPr bIns="0" lIns="0" rIns="0" tIns="0" wrap="none"/>
          <a:p>
            <a:endParaRPr/>
          </a:p>
        </p:txBody>
      </p:sp>
      <p:sp>
        <p:nvSpPr>
          <p:cNvPr id="17" name="PlaceHolder 4"/>
          <p:cNvSpPr>
            <a:spLocks noGrp="1"/>
          </p:cNvSpPr>
          <p:nvPr>
            <p:ph type="body"/>
          </p:nvPr>
        </p:nvSpPr>
        <p:spPr>
          <a:xfrm>
            <a:off x="4673520" y="1600200"/>
            <a:ext cx="4015440" cy="4525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600200"/>
            <a:ext cx="4015440" cy="4525560"/>
          </a:xfrm>
          <a:prstGeom prst="rect">
            <a:avLst/>
          </a:prstGeom>
        </p:spPr>
        <p:txBody>
          <a:bodyPr bIns="0" lIns="0" rIns="0" tIns="0" wrap="none"/>
          <a:p>
            <a:endParaRPr/>
          </a:p>
        </p:txBody>
      </p:sp>
      <p:sp>
        <p:nvSpPr>
          <p:cNvPr id="20"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1" name="PlaceHolder 4"/>
          <p:cNvSpPr>
            <a:spLocks noGrp="1"/>
          </p:cNvSpPr>
          <p:nvPr>
            <p:ph type="body"/>
          </p:nvPr>
        </p:nvSpPr>
        <p:spPr>
          <a:xfrm>
            <a:off x="4673520" y="3963600"/>
            <a:ext cx="4015440" cy="215820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600200"/>
            <a:ext cx="4015440" cy="2158200"/>
          </a:xfrm>
          <a:prstGeom prst="rect">
            <a:avLst/>
          </a:prstGeom>
        </p:spPr>
        <p:txBody>
          <a:bodyPr bIns="0" lIns="0" rIns="0" tIns="0" wrap="none"/>
          <a:p>
            <a:endParaRPr/>
          </a:p>
        </p:txBody>
      </p:sp>
      <p:sp>
        <p:nvSpPr>
          <p:cNvPr id="24" name="PlaceHolder 3"/>
          <p:cNvSpPr>
            <a:spLocks noGrp="1"/>
          </p:cNvSpPr>
          <p:nvPr>
            <p:ph type="body"/>
          </p:nvPr>
        </p:nvSpPr>
        <p:spPr>
          <a:xfrm>
            <a:off x="4673520" y="1600200"/>
            <a:ext cx="4015440" cy="2158200"/>
          </a:xfrm>
          <a:prstGeom prst="rect">
            <a:avLst/>
          </a:prstGeom>
        </p:spPr>
        <p:txBody>
          <a:bodyPr bIns="0" lIns="0" rIns="0" tIns="0" wrap="none"/>
          <a:p>
            <a:endParaRPr/>
          </a:p>
        </p:txBody>
      </p:sp>
      <p:sp>
        <p:nvSpPr>
          <p:cNvPr id="25" name="PlaceHolder 4"/>
          <p:cNvSpPr>
            <a:spLocks noGrp="1"/>
          </p:cNvSpPr>
          <p:nvPr>
            <p:ph type="body"/>
          </p:nvPr>
        </p:nvSpPr>
        <p:spPr>
          <a:xfrm>
            <a:off x="457200" y="3963600"/>
            <a:ext cx="8228520" cy="215820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lang="es-CR" sz="4400">
                <a:solidFill>
                  <a:srgbClr val="000000"/>
                </a:solidFill>
                <a:latin typeface="Calibri"/>
              </a:rPr>
              <a:t>Click to edit the title text formatHaga clic para modificar el estilo de título del patrón</a:t>
            </a:r>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r>
              <a:rPr lang="es-CR" sz="1200">
                <a:solidFill>
                  <a:srgbClr val="8b8b8b"/>
                </a:solidFill>
                <a:latin typeface="Calibri"/>
              </a:rPr>
              <a:t>26/05/14</a:t>
            </a:r>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7A6E5622-C35E-43CD-9F2E-0387D395BB8E}" type="slidenum">
              <a:rPr lang="es-CR" sz="1200">
                <a:solidFill>
                  <a:srgbClr val="8b8b8b"/>
                </a:solidFill>
                <a:latin typeface="Calibri"/>
              </a:rPr>
              <a:t>&lt;number&gt;</a:t>
            </a:fld>
            <a:endParaRPr/>
          </a:p>
        </p:txBody>
      </p:sp>
      <p:sp>
        <p:nvSpPr>
          <p:cNvPr id="4" name="PlaceHolder 5"/>
          <p:cNvSpPr>
            <a:spLocks noGrp="1"/>
          </p:cNvSpPr>
          <p:nvPr>
            <p:ph type="body"/>
          </p:nvPr>
        </p:nvSpPr>
        <p:spPr>
          <a:xfrm>
            <a:off x="457200" y="1604520"/>
            <a:ext cx="8229240" cy="3977280"/>
          </a:xfrm>
          <a:prstGeom prst="rect">
            <a:avLst/>
          </a:prstGeom>
        </p:spPr>
        <p:txBody>
          <a:bodyPr bIns="0" lIns="0" rIns="0" tIns="0" wrap="none"/>
          <a:p>
            <a:pPr>
              <a:buSzPct val="25000"/>
              <a:buFont typeface="StarSymbol"/>
              <a:buChar char=""/>
            </a:pPr>
            <a:r>
              <a:rPr lang="es-CR"/>
              <a:t>Click to edit the outline text format</a:t>
            </a:r>
            <a:endParaRPr/>
          </a:p>
          <a:p>
            <a:pPr lvl="1">
              <a:buSzPct val="25000"/>
              <a:buFont typeface="StarSymbol"/>
              <a:buChar char=""/>
            </a:pPr>
            <a:r>
              <a:rPr lang="es-CR"/>
              <a:t>Second Outline Level</a:t>
            </a:r>
            <a:endParaRPr/>
          </a:p>
          <a:p>
            <a:pPr lvl="2">
              <a:buSzPct val="25000"/>
              <a:buFont typeface="StarSymbol"/>
              <a:buChar char=""/>
            </a:pPr>
            <a:r>
              <a:rPr lang="es-CR"/>
              <a:t>Third Outline Level</a:t>
            </a:r>
            <a:endParaRPr/>
          </a:p>
          <a:p>
            <a:pPr lvl="3">
              <a:buSzPct val="25000"/>
              <a:buFont typeface="StarSymbol"/>
              <a:buChar char=""/>
            </a:pPr>
            <a:r>
              <a:rPr lang="es-CR"/>
              <a:t>Fourth Outline Level</a:t>
            </a:r>
            <a:endParaRPr/>
          </a:p>
          <a:p>
            <a:pPr lvl="4">
              <a:buSzPct val="25000"/>
              <a:buFont typeface="StarSymbol"/>
              <a:buChar char=""/>
            </a:pPr>
            <a:r>
              <a:rPr lang="es-CR"/>
              <a:t>Fifth Outline Level</a:t>
            </a:r>
            <a:endParaRPr/>
          </a:p>
          <a:p>
            <a:pPr lvl="5">
              <a:buSzPct val="25000"/>
              <a:buFont typeface="StarSymbol"/>
              <a:buChar char=""/>
            </a:pPr>
            <a:r>
              <a:rPr lang="es-CR"/>
              <a:t>Sixth Outline Level</a:t>
            </a:r>
            <a:endParaRPr/>
          </a:p>
          <a:p>
            <a:pPr lvl="6">
              <a:buSzPct val="25000"/>
              <a:buFont typeface="StarSymbol"/>
              <a:buChar char=""/>
            </a:pPr>
            <a:r>
              <a:rPr lang="es-CR"/>
              <a:t>Seventh Outline Level</a:t>
            </a:r>
            <a:endParaRPr/>
          </a:p>
        </p:txBody>
      </p:sp>
    </p:spTree>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tile/>
        </a:blip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Click to edit the title text formatHaga clic para modificar el estilo de título del patrón</a:t>
            </a:r>
            <a:endParaRPr/>
          </a:p>
        </p:txBody>
      </p:sp>
      <p:sp>
        <p:nvSpPr>
          <p:cNvPr id="40" name="PlaceHolder 2"/>
          <p:cNvSpPr>
            <a:spLocks noGrp="1"/>
          </p:cNvSpPr>
          <p:nvPr>
            <p:ph type="body"/>
          </p:nvPr>
        </p:nvSpPr>
        <p:spPr>
          <a:xfrm>
            <a:off x="457200" y="1600200"/>
            <a:ext cx="8229240" cy="4525560"/>
          </a:xfrm>
          <a:prstGeom prst="rect">
            <a:avLst/>
          </a:prstGeom>
        </p:spPr>
        <p:txBody>
          <a:bodyPr/>
          <a:p>
            <a:pPr>
              <a:buSzPct val="25000"/>
              <a:buFont typeface="StarSymbol"/>
              <a:buChar char=""/>
            </a:pPr>
            <a:r>
              <a:rPr lang="es-CR" sz="3200">
                <a:solidFill>
                  <a:srgbClr val="000000"/>
                </a:solidFill>
                <a:latin typeface="Calibri"/>
              </a:rPr>
              <a:t>Click to edit the outline text format</a:t>
            </a:r>
            <a:endParaRPr/>
          </a:p>
          <a:p>
            <a:pPr lvl="1">
              <a:buSzPct val="25000"/>
              <a:buFont typeface="StarSymbol"/>
              <a:buChar char=""/>
            </a:pPr>
            <a:r>
              <a:rPr lang="es-CR" sz="3200">
                <a:solidFill>
                  <a:srgbClr val="000000"/>
                </a:solidFill>
                <a:latin typeface="Calibri"/>
              </a:rPr>
              <a:t>Second Outline Level</a:t>
            </a:r>
            <a:endParaRPr/>
          </a:p>
          <a:p>
            <a:pPr lvl="2">
              <a:buSzPct val="25000"/>
              <a:buFont typeface="StarSymbol"/>
              <a:buChar char=""/>
            </a:pPr>
            <a:r>
              <a:rPr lang="es-CR" sz="3200">
                <a:solidFill>
                  <a:srgbClr val="000000"/>
                </a:solidFill>
                <a:latin typeface="Calibri"/>
              </a:rPr>
              <a:t>Third Outline Level</a:t>
            </a:r>
            <a:endParaRPr/>
          </a:p>
          <a:p>
            <a:pPr lvl="3">
              <a:buSzPct val="25000"/>
              <a:buFont typeface="StarSymbol"/>
              <a:buChar char=""/>
            </a:pPr>
            <a:r>
              <a:rPr lang="es-CR" sz="3200">
                <a:solidFill>
                  <a:srgbClr val="000000"/>
                </a:solidFill>
                <a:latin typeface="Calibri"/>
              </a:rPr>
              <a:t>Fourth Outline Level</a:t>
            </a:r>
            <a:endParaRPr/>
          </a:p>
          <a:p>
            <a:pPr lvl="4">
              <a:buSzPct val="25000"/>
              <a:buFont typeface="StarSymbol"/>
              <a:buChar char=""/>
            </a:pPr>
            <a:r>
              <a:rPr lang="es-CR" sz="3200">
                <a:solidFill>
                  <a:srgbClr val="000000"/>
                </a:solidFill>
                <a:latin typeface="Calibri"/>
              </a:rPr>
              <a:t>Fifth Outline Level</a:t>
            </a:r>
            <a:endParaRPr/>
          </a:p>
          <a:p>
            <a:pPr lvl="5">
              <a:buSzPct val="25000"/>
              <a:buFont typeface="StarSymbol"/>
              <a:buChar char=""/>
            </a:pPr>
            <a:r>
              <a:rPr lang="es-CR" sz="3200">
                <a:solidFill>
                  <a:srgbClr val="000000"/>
                </a:solidFill>
                <a:latin typeface="Calibri"/>
              </a:rPr>
              <a:t>Sixth Outline Level</a:t>
            </a:r>
            <a:endParaRPr/>
          </a:p>
          <a:p>
            <a:pPr>
              <a:lnSpc>
                <a:spcPct val="100000"/>
              </a:lnSpc>
              <a:buFont typeface="Arial"/>
              <a:buChar char="•"/>
            </a:pPr>
            <a:r>
              <a:rPr lang="es-CR" sz="3200">
                <a:solidFill>
                  <a:srgbClr val="000000"/>
                </a:solidFill>
                <a:latin typeface="Calibri"/>
              </a:rPr>
              <a:t>Seventh Outline LevelHaga clic para modificar el estilo de texto del patrón</a:t>
            </a:r>
            <a:endParaRPr/>
          </a:p>
          <a:p>
            <a:pPr lvl="1">
              <a:lnSpc>
                <a:spcPct val="100000"/>
              </a:lnSpc>
              <a:buFont typeface="Arial"/>
              <a:buChar char="–"/>
            </a:pPr>
            <a:r>
              <a:rPr lang="es-CR" sz="2800">
                <a:solidFill>
                  <a:srgbClr val="000000"/>
                </a:solidFill>
                <a:latin typeface="Calibri"/>
              </a:rPr>
              <a:t>Segundo nivel</a:t>
            </a:r>
            <a:endParaRPr/>
          </a:p>
          <a:p>
            <a:pPr lvl="2">
              <a:lnSpc>
                <a:spcPct val="100000"/>
              </a:lnSpc>
              <a:buFont typeface="Arial"/>
              <a:buChar char="•"/>
            </a:pPr>
            <a:r>
              <a:rPr lang="es-CR" sz="2400">
                <a:solidFill>
                  <a:srgbClr val="000000"/>
                </a:solidFill>
                <a:latin typeface="Calibri"/>
              </a:rPr>
              <a:t>Tercer nivel</a:t>
            </a:r>
            <a:endParaRPr/>
          </a:p>
          <a:p>
            <a:pPr lvl="3">
              <a:lnSpc>
                <a:spcPct val="100000"/>
              </a:lnSpc>
              <a:buFont typeface="Arial"/>
              <a:buChar char="–"/>
            </a:pPr>
            <a:r>
              <a:rPr lang="es-CR" sz="2000">
                <a:solidFill>
                  <a:srgbClr val="000000"/>
                </a:solidFill>
                <a:latin typeface="Calibri"/>
              </a:rPr>
              <a:t>Cuarto nivel</a:t>
            </a:r>
            <a:endParaRPr/>
          </a:p>
          <a:p>
            <a:pPr lvl="4">
              <a:lnSpc>
                <a:spcPct val="100000"/>
              </a:lnSpc>
              <a:buFont typeface="Arial"/>
              <a:buChar char="»"/>
            </a:pPr>
            <a:r>
              <a:rPr lang="es-CR" sz="2000">
                <a:solidFill>
                  <a:srgbClr val="000000"/>
                </a:solidFill>
                <a:latin typeface="Calibri"/>
              </a:rPr>
              <a:t>Quinto nivel</a:t>
            </a:r>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r>
              <a:rPr lang="es-CR" sz="1200">
                <a:solidFill>
                  <a:srgbClr val="8b8b8b"/>
                </a:solidFill>
                <a:latin typeface="Calibri"/>
              </a:rPr>
              <a:t>26/05/14</a:t>
            </a:r>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716612EB-1463-4634-BE20-C5BD2BB98AFA}" type="slidenum">
              <a:rPr lang="es-CR" sz="1200">
                <a:solidFill>
                  <a:srgbClr val="8b8b8b"/>
                </a:solidFill>
                <a:latin typeface="Calibri"/>
              </a:rPr>
              <a:t>&lt;number&gt;</a:t>
            </a:fld>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22.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23.jpe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eprints.ucm.es/7967/1/T30369.pdf" TargetMode="External"/><Relationship Id="rId2" Type="http://schemas.openxmlformats.org/officeDocument/2006/relationships/hyperlink" Target="http://www.kramirez.net/Robotica/Material/Presentaciones/Localizacion.pdf" TargetMode="External"/><Relationship Id="rId3" Type="http://schemas.openxmlformats.org/officeDocument/2006/relationships/hyperlink" Target="http://www.kramirez.net/Robotica/Material/Presentaciones/PlanificacionRuta.pdf" TargetMode="External"/><Relationship Id="rId4" Type="http://schemas.openxmlformats.org/officeDocument/2006/relationships/hyperlink" Target="http://www.iit.upcomillas.es/~alvaro/teaching/Clases/Programacion/Modelado.pdf" TargetMode="External"/><Relationship Id="rId5"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jpeg"/><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jpeg"/><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www.youtube.com/watch?v=_-p08o_oTO4" TargetMode="External"/><Relationship Id="rId2" Type="http://schemas.openxmlformats.org/officeDocument/2006/relationships/image" Target="../media/image15.png"/><Relationship Id="rId3"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755640" y="44640"/>
            <a:ext cx="7772040" cy="1469520"/>
          </a:xfrm>
          <a:prstGeom prst="rect">
            <a:avLst/>
          </a:prstGeom>
        </p:spPr>
        <p:txBody>
          <a:bodyPr anchor="ctr"/>
          <a:p>
            <a:pPr algn="ctr">
              <a:lnSpc>
                <a:spcPct val="100000"/>
              </a:lnSpc>
            </a:pPr>
            <a:r>
              <a:rPr lang="es-CR" sz="4400">
                <a:solidFill>
                  <a:srgbClr val="000000"/>
                </a:solidFill>
                <a:latin typeface="Calibri"/>
              </a:rPr>
              <a:t>Localización y planeación de trayectorias</a:t>
            </a:r>
            <a:endParaRPr/>
          </a:p>
        </p:txBody>
      </p:sp>
      <p:sp>
        <p:nvSpPr>
          <p:cNvPr id="79" name="TextShape 2"/>
          <p:cNvSpPr txBox="1"/>
          <p:nvPr/>
        </p:nvSpPr>
        <p:spPr>
          <a:xfrm>
            <a:off x="1403640" y="4797000"/>
            <a:ext cx="6400440" cy="1752120"/>
          </a:xfrm>
          <a:prstGeom prst="rect">
            <a:avLst/>
          </a:prstGeom>
        </p:spPr>
        <p:txBody>
          <a:bodyPr/>
          <a:p>
            <a:pPr algn="ctr">
              <a:lnSpc>
                <a:spcPct val="100000"/>
              </a:lnSpc>
            </a:pPr>
            <a:r>
              <a:rPr lang="es-CR" sz="3200">
                <a:solidFill>
                  <a:srgbClr val="8b8b8b"/>
                </a:solidFill>
                <a:latin typeface="Calibri"/>
              </a:rPr>
              <a:t>Fernando Cortés</a:t>
            </a:r>
            <a:endParaRPr/>
          </a:p>
          <a:p>
            <a:pPr algn="ctr">
              <a:lnSpc>
                <a:spcPct val="100000"/>
              </a:lnSpc>
            </a:pPr>
            <a:r>
              <a:rPr lang="es-CR" sz="3200">
                <a:solidFill>
                  <a:srgbClr val="8b8b8b"/>
                </a:solidFill>
                <a:latin typeface="Calibri"/>
              </a:rPr>
              <a:t>Allan Cruz</a:t>
            </a:r>
            <a:endParaRPr/>
          </a:p>
          <a:p>
            <a:pPr algn="ctr">
              <a:lnSpc>
                <a:spcPct val="100000"/>
              </a:lnSpc>
            </a:pPr>
            <a:r>
              <a:rPr lang="es-CR" sz="3200">
                <a:solidFill>
                  <a:srgbClr val="8b8b8b"/>
                </a:solidFill>
                <a:latin typeface="Calibri"/>
              </a:rPr>
              <a:t>Daniel Quesada</a:t>
            </a:r>
            <a:endParaRPr/>
          </a:p>
          <a:p>
            <a:pPr algn="ctr">
              <a:lnSpc>
                <a:spcPct val="100000"/>
              </a:lnSpc>
            </a:pPr>
            <a:r>
              <a:rPr lang="es-CR" sz="3200">
                <a:solidFill>
                  <a:srgbClr val="8b8b8b"/>
                </a:solidFill>
                <a:latin typeface="Calibri"/>
              </a:rPr>
              <a:t>Allan Vindas</a:t>
            </a:r>
            <a:endParaRPr/>
          </a:p>
        </p:txBody>
      </p:sp>
      <p:pic>
        <p:nvPicPr>
          <p:cNvPr descr="" id="80" name="3 Imagen"/>
          <p:cNvPicPr/>
          <p:nvPr/>
        </p:nvPicPr>
        <p:blipFill>
          <a:blip r:embed="rId1"/>
          <a:stretch>
            <a:fillRect/>
          </a:stretch>
        </p:blipFill>
        <p:spPr>
          <a:xfrm>
            <a:off x="2483640" y="1446840"/>
            <a:ext cx="4248000" cy="3238560"/>
          </a:xfrm>
          <a:prstGeom prst="rect">
            <a:avLst/>
          </a:prstGeom>
          <a:ln>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Planeación de la trayectoria</a:t>
            </a:r>
            <a:endParaRPr/>
          </a:p>
        </p:txBody>
      </p:sp>
      <p:pic>
        <p:nvPicPr>
          <p:cNvPr descr="" id="107" name="3 Marcador de contenido"/>
          <p:cNvPicPr/>
          <p:nvPr/>
        </p:nvPicPr>
        <p:blipFill>
          <a:blip r:embed="rId1"/>
          <a:stretch>
            <a:fillRect/>
          </a:stretch>
        </p:blipFill>
        <p:spPr>
          <a:xfrm>
            <a:off x="5004000" y="2061000"/>
            <a:ext cx="3872880" cy="3456000"/>
          </a:xfrm>
          <a:prstGeom prst="rect">
            <a:avLst/>
          </a:prstGeom>
          <a:ln>
            <a:noFill/>
          </a:ln>
        </p:spPr>
      </p:pic>
      <p:sp>
        <p:nvSpPr>
          <p:cNvPr id="108" name="CustomShape 2"/>
          <p:cNvSpPr/>
          <p:nvPr/>
        </p:nvSpPr>
        <p:spPr>
          <a:xfrm>
            <a:off x="395640" y="1772640"/>
            <a:ext cx="4536000" cy="173628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¿Que es una trayectoria?</a:t>
            </a:r>
            <a:endParaRPr/>
          </a:p>
          <a:p>
            <a:pPr>
              <a:lnSpc>
                <a:spcPct val="100000"/>
              </a:lnSpc>
            </a:pPr>
            <a:endParaRPr/>
          </a:p>
          <a:p>
            <a:pPr algn="just">
              <a:lnSpc>
                <a:spcPct val="100000"/>
              </a:lnSpc>
            </a:pPr>
            <a:r>
              <a:rPr lang="es-CR">
                <a:solidFill>
                  <a:srgbClr val="000000"/>
                </a:solidFill>
                <a:latin typeface="Calibri"/>
              </a:rPr>
              <a:t>Es el lugar geométrico de las posiciones sucesivas por las que pasa un cuerpo en su movimiento. La trayectoria depende del sistema de referencia en el que se describa el movimiento; es decir el punto de vista del observador.</a:t>
            </a:r>
            <a:endParaRPr/>
          </a:p>
          <a:p>
            <a:pPr>
              <a:lnSpc>
                <a:spcPct val="100000"/>
              </a:lnSpc>
            </a:pP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Planeación de la trayectoria</a:t>
            </a:r>
            <a:endParaRPr/>
          </a:p>
        </p:txBody>
      </p:sp>
      <p:sp>
        <p:nvSpPr>
          <p:cNvPr id="110" name="CustomShape 2"/>
          <p:cNvSpPr/>
          <p:nvPr/>
        </p:nvSpPr>
        <p:spPr>
          <a:xfrm>
            <a:off x="395640" y="1772640"/>
            <a:ext cx="4061520" cy="3382200"/>
          </a:xfrm>
          <a:prstGeom prst="rect">
            <a:avLst/>
          </a:prstGeom>
          <a:noFill/>
          <a:ln>
            <a:noFill/>
          </a:ln>
        </p:spPr>
        <p:txBody>
          <a:bodyPr bIns="45000" lIns="90000" rIns="90000" tIns="45000"/>
          <a:p>
            <a:pPr>
              <a:lnSpc>
                <a:spcPct val="100000"/>
              </a:lnSpc>
              <a:buFont typeface="Arial"/>
              <a:buChar char="•"/>
            </a:pPr>
            <a:r>
              <a:rPr lang="es-CR">
                <a:solidFill>
                  <a:srgbClr val="000000"/>
                </a:solidFill>
                <a:latin typeface="Calibri"/>
              </a:rPr>
              <a:t>Problema a resolver:</a:t>
            </a:r>
            <a:endParaRPr/>
          </a:p>
          <a:p>
            <a:pPr>
              <a:lnSpc>
                <a:spcPct val="100000"/>
              </a:lnSpc>
            </a:pPr>
            <a:r>
              <a:rPr lang="es-CR">
                <a:solidFill>
                  <a:srgbClr val="000000"/>
                </a:solidFill>
                <a:latin typeface="Calibri"/>
              </a:rPr>
              <a:t>	</a:t>
            </a:r>
            <a:r>
              <a:rPr b="1" i="1" lang="es-CR" u="sng">
                <a:solidFill>
                  <a:srgbClr val="000000"/>
                </a:solidFill>
                <a:latin typeface="Calibri"/>
              </a:rPr>
              <a:t>¿Qué camino debo seguir?</a:t>
            </a:r>
            <a:endParaRPr/>
          </a:p>
          <a:p>
            <a:pPr>
              <a:lnSpc>
                <a:spcPct val="100000"/>
              </a:lnSpc>
            </a:pPr>
            <a:endParaRPr/>
          </a:p>
          <a:p>
            <a:pPr>
              <a:lnSpc>
                <a:spcPct val="100000"/>
              </a:lnSpc>
              <a:buFont typeface="Calibri"/>
              <a:buAutoNum type="arabicPeriod"/>
            </a:pPr>
            <a:r>
              <a:rPr lang="es-CR">
                <a:solidFill>
                  <a:srgbClr val="000000"/>
                </a:solidFill>
                <a:latin typeface="Calibri"/>
              </a:rPr>
              <a:t>Trayectoria más corta en distancia</a:t>
            </a:r>
            <a:endParaRPr/>
          </a:p>
          <a:p>
            <a:pPr>
              <a:lnSpc>
                <a:spcPct val="100000"/>
              </a:lnSpc>
              <a:buFont typeface="Calibri"/>
              <a:buAutoNum type="arabicPeriod"/>
            </a:pPr>
            <a:r>
              <a:rPr lang="es-CR">
                <a:solidFill>
                  <a:srgbClr val="000000"/>
                </a:solidFill>
                <a:latin typeface="Calibri"/>
              </a:rPr>
              <a:t>Trayectoria que menos tiempo se dure en recorrer</a:t>
            </a:r>
            <a:endParaRPr/>
          </a:p>
          <a:p>
            <a:pPr>
              <a:lnSpc>
                <a:spcPct val="100000"/>
              </a:lnSpc>
              <a:buFont typeface="Calibri"/>
              <a:buAutoNum type="arabicPeriod"/>
            </a:pPr>
            <a:r>
              <a:rPr lang="es-CR">
                <a:solidFill>
                  <a:srgbClr val="000000"/>
                </a:solidFill>
                <a:latin typeface="Calibri"/>
              </a:rPr>
              <a:t>Trayectoria más segura, en cuanto a posibles choques con obstáculos se refiere.</a:t>
            </a:r>
            <a:endParaRPr/>
          </a:p>
          <a:p>
            <a:pPr>
              <a:lnSpc>
                <a:spcPct val="100000"/>
              </a:lnSpc>
              <a:buFont typeface="Calibri"/>
              <a:buAutoNum type="arabicPeriod"/>
            </a:pPr>
            <a:r>
              <a:rPr lang="es-CR">
                <a:solidFill>
                  <a:srgbClr val="000000"/>
                </a:solidFill>
                <a:latin typeface="Calibri"/>
              </a:rPr>
              <a:t>Trayectoria óptima, desde el punto de vista perceptivo.</a:t>
            </a:r>
            <a:endParaRPr/>
          </a:p>
          <a:p>
            <a:pPr>
              <a:lnSpc>
                <a:spcPct val="100000"/>
              </a:lnSpc>
              <a:buFont typeface="Calibri"/>
              <a:buAutoNum type="arabicPeriod"/>
            </a:pPr>
            <a:r>
              <a:rPr lang="es-CR">
                <a:solidFill>
                  <a:srgbClr val="000000"/>
                </a:solidFill>
                <a:latin typeface="Calibri"/>
              </a:rPr>
              <a:t>Trayectoria que minimice o mejore los puntos anteriores.</a:t>
            </a:r>
            <a:endParaRPr/>
          </a:p>
          <a:p>
            <a:pPr>
              <a:lnSpc>
                <a:spcPct val="100000"/>
              </a:lnSpc>
            </a:pPr>
            <a:endParaRPr/>
          </a:p>
          <a:p>
            <a:pPr>
              <a:lnSpc>
                <a:spcPct val="100000"/>
              </a:lnSpc>
            </a:pPr>
            <a:endParaRPr/>
          </a:p>
          <a:p>
            <a:pPr>
              <a:lnSpc>
                <a:spcPct val="100000"/>
              </a:lnSpc>
            </a:pPr>
            <a:endParaRPr/>
          </a:p>
        </p:txBody>
      </p:sp>
      <p:pic>
        <p:nvPicPr>
          <p:cNvPr descr="" id="111" name="2 Imagen"/>
          <p:cNvPicPr/>
          <p:nvPr/>
        </p:nvPicPr>
        <p:blipFill>
          <a:blip r:embed="rId1"/>
          <a:stretch>
            <a:fillRect/>
          </a:stretch>
        </p:blipFill>
        <p:spPr>
          <a:xfrm>
            <a:off x="4457520" y="2277000"/>
            <a:ext cx="4426560" cy="2808000"/>
          </a:xfrm>
          <a:prstGeom prst="rect">
            <a:avLst/>
          </a:prstGeom>
          <a:ln>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Planeación de la trayectoria</a:t>
            </a:r>
            <a:endParaRPr/>
          </a:p>
        </p:txBody>
      </p:sp>
      <p:sp>
        <p:nvSpPr>
          <p:cNvPr id="113" name="CustomShape 2"/>
          <p:cNvSpPr/>
          <p:nvPr/>
        </p:nvSpPr>
        <p:spPr>
          <a:xfrm>
            <a:off x="395640" y="1772640"/>
            <a:ext cx="4061520" cy="2559240"/>
          </a:xfrm>
          <a:prstGeom prst="rect">
            <a:avLst/>
          </a:prstGeom>
          <a:noFill/>
          <a:ln>
            <a:noFill/>
          </a:ln>
        </p:spPr>
        <p:txBody>
          <a:bodyPr bIns="45000" lIns="90000" rIns="90000" tIns="45000"/>
          <a:p>
            <a:pPr>
              <a:lnSpc>
                <a:spcPct val="100000"/>
              </a:lnSpc>
              <a:buFont typeface="Arial"/>
              <a:buChar char="•"/>
            </a:pPr>
            <a:r>
              <a:rPr lang="es-CR">
                <a:solidFill>
                  <a:srgbClr val="000000"/>
                </a:solidFill>
                <a:latin typeface="Calibri"/>
              </a:rPr>
              <a:t>Métodos para planear una trayectoria:</a:t>
            </a:r>
            <a:endParaRPr/>
          </a:p>
          <a:p>
            <a:pPr>
              <a:lnSpc>
                <a:spcPct val="100000"/>
              </a:lnSpc>
            </a:pPr>
            <a:endParaRPr/>
          </a:p>
          <a:p>
            <a:pPr>
              <a:lnSpc>
                <a:spcPct val="100000"/>
              </a:lnSpc>
              <a:buFont typeface="Arial"/>
              <a:buChar char="•"/>
            </a:pPr>
            <a:r>
              <a:rPr b="1" i="1" lang="es-CR" u="sng">
                <a:solidFill>
                  <a:srgbClr val="000000"/>
                </a:solidFill>
                <a:latin typeface="Calibri"/>
              </a:rPr>
              <a:t>Grafo de visibilidad</a:t>
            </a:r>
            <a:r>
              <a:rPr b="1" lang="es-CR">
                <a:solidFill>
                  <a:srgbClr val="000000"/>
                </a:solidFill>
                <a:latin typeface="Calibri"/>
              </a:rPr>
              <a:t>, útil en mapas geométricos, resuelve con una búsqueda en el grafo, encuentra el camino más corto</a:t>
            </a:r>
            <a:endParaRPr/>
          </a:p>
          <a:p>
            <a:pPr>
              <a:lnSpc>
                <a:spcPct val="100000"/>
              </a:lnSpc>
            </a:pPr>
            <a:endParaRPr/>
          </a:p>
          <a:p>
            <a:pPr>
              <a:lnSpc>
                <a:spcPct val="100000"/>
              </a:lnSpc>
              <a:buFont typeface="Arial"/>
              <a:buChar char="•"/>
            </a:pPr>
            <a:r>
              <a:rPr b="1" i="1" lang="es-CR" u="sng">
                <a:solidFill>
                  <a:srgbClr val="000000"/>
                </a:solidFill>
                <a:latin typeface="Calibri"/>
              </a:rPr>
              <a:t>Diagrama de Voronoi</a:t>
            </a:r>
            <a:r>
              <a:rPr b="1" lang="es-CR">
                <a:solidFill>
                  <a:srgbClr val="000000"/>
                </a:solidFill>
                <a:latin typeface="Calibri"/>
              </a:rPr>
              <a:t>, formado por un conjunto de curvas cuyos puntos se encuentran equidistantes de los dos obstáculos más cercanos, encuentra el camino más seguro</a:t>
            </a:r>
            <a:endParaRPr/>
          </a:p>
          <a:p>
            <a:pPr>
              <a:lnSpc>
                <a:spcPct val="100000"/>
              </a:lnSpc>
            </a:pPr>
            <a:endParaRPr/>
          </a:p>
        </p:txBody>
      </p:sp>
      <p:pic>
        <p:nvPicPr>
          <p:cNvPr descr="" id="114" name="3 Imagen"/>
          <p:cNvPicPr/>
          <p:nvPr/>
        </p:nvPicPr>
        <p:blipFill>
          <a:blip r:embed="rId1"/>
          <a:stretch>
            <a:fillRect/>
          </a:stretch>
        </p:blipFill>
        <p:spPr>
          <a:xfrm>
            <a:off x="5292000" y="1333440"/>
            <a:ext cx="3384000" cy="2562840"/>
          </a:xfrm>
          <a:prstGeom prst="rect">
            <a:avLst/>
          </a:prstGeom>
          <a:ln>
            <a:noFill/>
          </a:ln>
        </p:spPr>
      </p:pic>
      <p:pic>
        <p:nvPicPr>
          <p:cNvPr descr="" id="115" name="5 Imagen"/>
          <p:cNvPicPr/>
          <p:nvPr/>
        </p:nvPicPr>
        <p:blipFill>
          <a:blip r:embed="rId2"/>
          <a:stretch>
            <a:fillRect/>
          </a:stretch>
        </p:blipFill>
        <p:spPr>
          <a:xfrm>
            <a:off x="5788440" y="4077000"/>
            <a:ext cx="2887920" cy="2556000"/>
          </a:xfrm>
          <a:prstGeom prst="rect">
            <a:avLst/>
          </a:prstGeom>
          <a:ln>
            <a:noFill/>
          </a:ln>
        </p:spPr>
      </p:pic>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6"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Planeación de la trayectoria</a:t>
            </a:r>
            <a:endParaRPr/>
          </a:p>
        </p:txBody>
      </p:sp>
      <p:sp>
        <p:nvSpPr>
          <p:cNvPr id="117" name="CustomShape 2"/>
          <p:cNvSpPr/>
          <p:nvPr/>
        </p:nvSpPr>
        <p:spPr>
          <a:xfrm>
            <a:off x="395640" y="1772640"/>
            <a:ext cx="4061520" cy="3656520"/>
          </a:xfrm>
          <a:prstGeom prst="rect">
            <a:avLst/>
          </a:prstGeom>
          <a:noFill/>
          <a:ln>
            <a:noFill/>
          </a:ln>
        </p:spPr>
        <p:txBody>
          <a:bodyPr bIns="45000" lIns="90000" rIns="90000" tIns="45000"/>
          <a:p>
            <a:pPr>
              <a:lnSpc>
                <a:spcPct val="100000"/>
              </a:lnSpc>
              <a:buFont typeface="Arial"/>
              <a:buChar char="•"/>
            </a:pPr>
            <a:r>
              <a:rPr lang="es-CR">
                <a:solidFill>
                  <a:srgbClr val="000000"/>
                </a:solidFill>
                <a:latin typeface="Calibri"/>
              </a:rPr>
              <a:t>Métodos para planear una trayectoria:</a:t>
            </a:r>
            <a:endParaRPr/>
          </a:p>
          <a:p>
            <a:pPr>
              <a:lnSpc>
                <a:spcPct val="100000"/>
              </a:lnSpc>
            </a:pPr>
            <a:endParaRPr/>
          </a:p>
          <a:p>
            <a:pPr>
              <a:lnSpc>
                <a:spcPct val="100000"/>
              </a:lnSpc>
              <a:buFont typeface="Arial"/>
              <a:buChar char="•"/>
            </a:pPr>
            <a:r>
              <a:rPr b="1" i="1" lang="es-CR" u="sng">
                <a:solidFill>
                  <a:srgbClr val="000000"/>
                </a:solidFill>
                <a:latin typeface="Calibri"/>
              </a:rPr>
              <a:t>Planificación topológica</a:t>
            </a:r>
            <a:r>
              <a:rPr b="1" lang="es-CR">
                <a:solidFill>
                  <a:srgbClr val="000000"/>
                </a:solidFill>
                <a:latin typeface="Calibri"/>
              </a:rPr>
              <a:t>, el mapa es un grafo, busca el camino óptimo</a:t>
            </a:r>
            <a:endParaRPr/>
          </a:p>
          <a:p>
            <a:pPr>
              <a:lnSpc>
                <a:spcPct val="100000"/>
              </a:lnSpc>
            </a:pPr>
            <a:endParaRPr/>
          </a:p>
          <a:p>
            <a:pPr>
              <a:lnSpc>
                <a:spcPct val="100000"/>
              </a:lnSpc>
              <a:buFont typeface="Arial"/>
              <a:buChar char="•"/>
            </a:pPr>
            <a:r>
              <a:rPr b="1" i="1" lang="es-CR" u="sng">
                <a:solidFill>
                  <a:srgbClr val="000000"/>
                </a:solidFill>
                <a:latin typeface="Calibri"/>
              </a:rPr>
              <a:t>Campo de potencial</a:t>
            </a:r>
            <a:r>
              <a:rPr b="1" lang="es-CR">
                <a:solidFill>
                  <a:srgbClr val="000000"/>
                </a:solidFill>
                <a:latin typeface="Calibri"/>
              </a:rPr>
              <a:t>, se define un campo potencial de obstáculos que hacen que el robot repele dicho lugar o lugares y también se define un campo potencial que es la meta o destino que es el que atrae al robot</a:t>
            </a:r>
            <a:endParaRPr/>
          </a:p>
          <a:p>
            <a:pPr>
              <a:lnSpc>
                <a:spcPct val="100000"/>
              </a:lnSpc>
            </a:pPr>
            <a:endParaRPr/>
          </a:p>
          <a:p>
            <a:pPr>
              <a:lnSpc>
                <a:spcPct val="100000"/>
              </a:lnSpc>
              <a:buFont typeface="Arial"/>
              <a:buChar char="•"/>
            </a:pPr>
            <a:r>
              <a:rPr lang="es-CR">
                <a:solidFill>
                  <a:srgbClr val="000000"/>
                </a:solidFill>
                <a:latin typeface="Calibri"/>
              </a:rPr>
              <a:t>Se necesitan controladores extras para evitar o evadir obstáculos estáticos o dinámicos.</a:t>
            </a:r>
            <a:endParaRPr/>
          </a:p>
          <a:p>
            <a:pPr>
              <a:lnSpc>
                <a:spcPct val="100000"/>
              </a:lnSpc>
            </a:pPr>
            <a:endParaRPr/>
          </a:p>
        </p:txBody>
      </p:sp>
      <p:pic>
        <p:nvPicPr>
          <p:cNvPr descr="" id="118" name="3 Imagen"/>
          <p:cNvPicPr/>
          <p:nvPr/>
        </p:nvPicPr>
        <p:blipFill>
          <a:blip r:embed="rId1"/>
          <a:stretch>
            <a:fillRect/>
          </a:stretch>
        </p:blipFill>
        <p:spPr>
          <a:xfrm>
            <a:off x="4500000" y="2781000"/>
            <a:ext cx="4408920" cy="2232000"/>
          </a:xfrm>
          <a:prstGeom prst="rect">
            <a:avLst/>
          </a:prstGeom>
          <a:ln>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Planeación de la trayectoria</a:t>
            </a:r>
            <a:endParaRPr/>
          </a:p>
        </p:txBody>
      </p:sp>
      <p:sp>
        <p:nvSpPr>
          <p:cNvPr id="120" name="CustomShape 2"/>
          <p:cNvSpPr/>
          <p:nvPr/>
        </p:nvSpPr>
        <p:spPr>
          <a:xfrm>
            <a:off x="395640" y="1772640"/>
            <a:ext cx="4061520" cy="3382200"/>
          </a:xfrm>
          <a:prstGeom prst="rect">
            <a:avLst/>
          </a:prstGeom>
          <a:noFill/>
          <a:ln>
            <a:noFill/>
          </a:ln>
        </p:spPr>
        <p:txBody>
          <a:bodyPr bIns="45000" lIns="90000" rIns="90000" tIns="45000"/>
          <a:p>
            <a:pPr>
              <a:lnSpc>
                <a:spcPct val="100000"/>
              </a:lnSpc>
              <a:buFont typeface="Arial"/>
              <a:buChar char="•"/>
            </a:pPr>
            <a:r>
              <a:rPr lang="es-CR">
                <a:solidFill>
                  <a:srgbClr val="000000"/>
                </a:solidFill>
                <a:latin typeface="Calibri"/>
              </a:rPr>
              <a:t>Algoritmos para planear una trayectoria:</a:t>
            </a:r>
            <a:endParaRPr/>
          </a:p>
          <a:p>
            <a:pPr>
              <a:lnSpc>
                <a:spcPct val="100000"/>
              </a:lnSpc>
            </a:pPr>
            <a:endParaRPr/>
          </a:p>
          <a:p>
            <a:pPr>
              <a:lnSpc>
                <a:spcPct val="100000"/>
              </a:lnSpc>
              <a:buFont typeface="Arial"/>
              <a:buChar char="•"/>
            </a:pPr>
            <a:r>
              <a:rPr b="1" i="1" lang="es-CR" u="sng">
                <a:solidFill>
                  <a:srgbClr val="000000"/>
                </a:solidFill>
                <a:latin typeface="Calibri"/>
              </a:rPr>
              <a:t>Algoritmos de exploración</a:t>
            </a:r>
            <a:endParaRPr/>
          </a:p>
          <a:p>
            <a:pPr>
              <a:lnSpc>
                <a:spcPct val="100000"/>
              </a:lnSpc>
            </a:pPr>
            <a:endParaRPr/>
          </a:p>
          <a:p>
            <a:pPr>
              <a:lnSpc>
                <a:spcPct val="100000"/>
              </a:lnSpc>
              <a:buFont typeface="Arial"/>
              <a:buChar char="•"/>
            </a:pPr>
            <a:r>
              <a:rPr b="1" i="1" lang="es-CR" u="sng">
                <a:solidFill>
                  <a:srgbClr val="000000"/>
                </a:solidFill>
                <a:latin typeface="Calibri"/>
              </a:rPr>
              <a:t>Algoritmos de BUG1 Y BUG2</a:t>
            </a:r>
            <a:r>
              <a:rPr b="1" lang="es-CR">
                <a:solidFill>
                  <a:srgbClr val="000000"/>
                </a:solidFill>
                <a:latin typeface="Calibri"/>
              </a:rPr>
              <a:t>, generan el camino en línea recta de un punto a otro, si existe un obstáculo lo evaden(rodean) y siguen su trayectoria rectilínea.</a:t>
            </a:r>
            <a:endParaRPr/>
          </a:p>
          <a:p>
            <a:pPr>
              <a:lnSpc>
                <a:spcPct val="100000"/>
              </a:lnSpc>
            </a:pPr>
            <a:endParaRPr/>
          </a:p>
          <a:p>
            <a:pPr>
              <a:lnSpc>
                <a:spcPct val="100000"/>
              </a:lnSpc>
              <a:buFont typeface="Arial"/>
              <a:buChar char="•"/>
            </a:pPr>
            <a:r>
              <a:rPr b="1" i="1" lang="es-CR" u="sng">
                <a:solidFill>
                  <a:srgbClr val="000000"/>
                </a:solidFill>
                <a:latin typeface="Calibri"/>
              </a:rPr>
              <a:t>Algoritmos genéticos</a:t>
            </a:r>
            <a:r>
              <a:rPr b="1" lang="es-CR">
                <a:solidFill>
                  <a:srgbClr val="000000"/>
                </a:solidFill>
                <a:latin typeface="Calibri"/>
              </a:rPr>
              <a:t>, se generan los operadores genéticos , luego se hace el cruzamiento y luego se realiza la selección de individuos.</a:t>
            </a:r>
            <a:endParaRPr/>
          </a:p>
          <a:p>
            <a:pPr>
              <a:lnSpc>
                <a:spcPct val="100000"/>
              </a:lnSpc>
            </a:pPr>
            <a:endParaRPr/>
          </a:p>
        </p:txBody>
      </p:sp>
      <p:pic>
        <p:nvPicPr>
          <p:cNvPr descr="" id="121" name="3 Imagen"/>
          <p:cNvPicPr/>
          <p:nvPr/>
        </p:nvPicPr>
        <p:blipFill>
          <a:blip r:embed="rId1"/>
          <a:stretch>
            <a:fillRect/>
          </a:stretch>
        </p:blipFill>
        <p:spPr>
          <a:xfrm>
            <a:off x="4788000" y="2493000"/>
            <a:ext cx="4055400" cy="2952000"/>
          </a:xfrm>
          <a:prstGeom prst="rect">
            <a:avLst/>
          </a:prstGeom>
          <a:ln>
            <a:noFill/>
          </a:ln>
        </p:spPr>
      </p:pic>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2"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Conclusión</a:t>
            </a:r>
            <a:endParaRPr/>
          </a:p>
        </p:txBody>
      </p:sp>
      <p:pic>
        <p:nvPicPr>
          <p:cNvPr descr="" id="123" name="3 Marcador de contenido"/>
          <p:cNvPicPr/>
          <p:nvPr/>
        </p:nvPicPr>
        <p:blipFill>
          <a:blip r:embed="rId1"/>
          <a:stretch>
            <a:fillRect/>
          </a:stretch>
        </p:blipFill>
        <p:spPr>
          <a:xfrm>
            <a:off x="2385000" y="3645000"/>
            <a:ext cx="4662000" cy="2880000"/>
          </a:xfrm>
          <a:prstGeom prst="rect">
            <a:avLst/>
          </a:prstGeom>
          <a:ln>
            <a:noFill/>
          </a:ln>
        </p:spPr>
      </p:pic>
      <p:sp>
        <p:nvSpPr>
          <p:cNvPr id="124" name="CustomShape 2"/>
          <p:cNvSpPr/>
          <p:nvPr/>
        </p:nvSpPr>
        <p:spPr>
          <a:xfrm>
            <a:off x="1547640" y="1601280"/>
            <a:ext cx="6336360" cy="1187640"/>
          </a:xfrm>
          <a:prstGeom prst="rect">
            <a:avLst/>
          </a:prstGeom>
          <a:noFill/>
          <a:ln>
            <a:noFill/>
          </a:ln>
        </p:spPr>
        <p:txBody>
          <a:bodyPr bIns="45000" lIns="90000" rIns="90000" tIns="45000"/>
          <a:p>
            <a:pPr algn="just">
              <a:lnSpc>
                <a:spcPct val="100000"/>
              </a:lnSpc>
            </a:pPr>
            <a:r>
              <a:rPr lang="es-CR" sz="2400">
                <a:solidFill>
                  <a:srgbClr val="000000"/>
                </a:solidFill>
                <a:latin typeface="Calibri"/>
              </a:rPr>
              <a:t>Usar localización y planificación de trayectorias es indispensable para generar robots más autónomos y así poder darles tareas que un ser humano puede hacer, poder generar robots asistentes.</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5"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Bibliografía</a:t>
            </a:r>
            <a:endParaRPr/>
          </a:p>
        </p:txBody>
      </p:sp>
      <p:sp>
        <p:nvSpPr>
          <p:cNvPr id="126" name="TextShape 2"/>
          <p:cNvSpPr txBox="1"/>
          <p:nvPr/>
        </p:nvSpPr>
        <p:spPr>
          <a:xfrm>
            <a:off x="457200" y="1600200"/>
            <a:ext cx="8229240" cy="4525560"/>
          </a:xfrm>
          <a:prstGeom prst="rect">
            <a:avLst/>
          </a:prstGeom>
        </p:spPr>
        <p:txBody>
          <a:bodyPr/>
          <a:p>
            <a:pPr>
              <a:lnSpc>
                <a:spcPct val="100000"/>
              </a:lnSpc>
              <a:buFont typeface="Arial"/>
              <a:buChar char="•"/>
            </a:pPr>
            <a:r>
              <a:rPr lang="es-CR" sz="3200" u="sng">
                <a:solidFill>
                  <a:srgbClr val="0000ff"/>
                </a:solidFill>
                <a:latin typeface="Calibri"/>
                <a:hlinkClick r:id="rId1"/>
              </a:rPr>
              <a:t>http://eprints.ucm.es/7967/1/T30369.pdf</a:t>
            </a:r>
            <a:endParaRPr/>
          </a:p>
          <a:p>
            <a:pPr>
              <a:lnSpc>
                <a:spcPct val="100000"/>
              </a:lnSpc>
              <a:buFont typeface="Arial"/>
              <a:buChar char="•"/>
            </a:pPr>
            <a:r>
              <a:rPr lang="es-CR" sz="3200" u="sng">
                <a:solidFill>
                  <a:srgbClr val="0000ff"/>
                </a:solidFill>
                <a:latin typeface="Calibri"/>
                <a:hlinkClick r:id="rId2"/>
              </a:rPr>
              <a:t>http://www.kramirez.net/Robotica/Material/Presentaciones/Localizacion.pdf</a:t>
            </a:r>
            <a:endParaRPr/>
          </a:p>
          <a:p>
            <a:pPr>
              <a:lnSpc>
                <a:spcPct val="100000"/>
              </a:lnSpc>
              <a:buFont typeface="Arial"/>
              <a:buChar char="•"/>
            </a:pPr>
            <a:r>
              <a:rPr lang="es-CR" sz="3200" u="sng">
                <a:solidFill>
                  <a:srgbClr val="0000ff"/>
                </a:solidFill>
                <a:latin typeface="Calibri"/>
                <a:hlinkClick r:id="rId3"/>
              </a:rPr>
              <a:t>http://www.kramirez.net/Robotica/Material/Presentaciones/PlanificacionRuta.pdf</a:t>
            </a:r>
            <a:endParaRPr/>
          </a:p>
          <a:p>
            <a:pPr>
              <a:lnSpc>
                <a:spcPct val="100000"/>
              </a:lnSpc>
              <a:buFont typeface="Arial"/>
              <a:buChar char="•"/>
            </a:pPr>
            <a:r>
              <a:rPr lang="es-CR" sz="3200" u="sng">
                <a:solidFill>
                  <a:srgbClr val="0000ff"/>
                </a:solidFill>
                <a:latin typeface="Calibri"/>
                <a:hlinkClick r:id="rId4"/>
              </a:rPr>
              <a:t>http://www.iit.upcomillas.es/~alvaro/teaching/Clases/Programacion/Modelado.pdf</a:t>
            </a:r>
            <a:endParaRPr/>
          </a:p>
          <a:p>
            <a:pPr>
              <a:lnSpc>
                <a:spcPct val="100000"/>
              </a:lnSpc>
            </a:pPr>
            <a:endParaRPr/>
          </a:p>
          <a:p>
            <a:pPr>
              <a:lnSpc>
                <a:spcPct val="100000"/>
              </a:lnSpc>
            </a:pPr>
            <a:endParaRPr/>
          </a:p>
          <a:p>
            <a:pPr>
              <a:lnSpc>
                <a:spcPct val="100000"/>
              </a:lnSpc>
            </a:pP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TextShape 1"/>
          <p:cNvSpPr txBox="1"/>
          <p:nvPr/>
        </p:nvSpPr>
        <p:spPr>
          <a:xfrm>
            <a:off x="457200" y="274680"/>
            <a:ext cx="8229240" cy="1142640"/>
          </a:xfrm>
          <a:prstGeom prst="rect">
            <a:avLst/>
          </a:prstGeom>
        </p:spPr>
        <p:txBody>
          <a:bodyPr anchor="ctr"/>
          <a:p>
            <a:pPr algn="ctr">
              <a:lnSpc>
                <a:spcPct val="100000"/>
              </a:lnSpc>
            </a:pPr>
            <a:r>
              <a:rPr lang="es-CR" sz="4400">
                <a:solidFill>
                  <a:srgbClr val="000000"/>
                </a:solidFill>
                <a:latin typeface="Calibri"/>
              </a:rPr>
              <a:t>Introducción</a:t>
            </a:r>
            <a:endParaRPr/>
          </a:p>
        </p:txBody>
      </p:sp>
      <p:sp>
        <p:nvSpPr>
          <p:cNvPr id="82" name="TextShape 2"/>
          <p:cNvSpPr txBox="1"/>
          <p:nvPr/>
        </p:nvSpPr>
        <p:spPr>
          <a:xfrm>
            <a:off x="457200" y="1600200"/>
            <a:ext cx="8229240" cy="4525560"/>
          </a:xfrm>
          <a:prstGeom prst="rect">
            <a:avLst/>
          </a:prstGeom>
        </p:spPr>
        <p:txBody>
          <a:bodyPr/>
          <a:p>
            <a:pPr>
              <a:buSzPct val="25000"/>
              <a:buFont typeface="StarSymbol"/>
              <a:buChar char=""/>
            </a:pPr>
            <a:endParaRPr/>
          </a:p>
          <a:p>
            <a:pPr>
              <a:buSzPct val="25000"/>
              <a:buFont typeface="StarSymbol"/>
              <a:buChar char=""/>
            </a:pPr>
            <a:r>
              <a:rPr lang="es-CR" sz="2600"/>
              <a:t>La creación de un sistema robótico que interactúe con un entorno plantea el problema de saber el entorno donde se encuentra así como los distintos elementos que se encuentren en ese entorno, luego de esto se presenta otro problema: planificar una forma con la cual el sistema robótico pueda cumplir su objetivo en trasladarse de un lugar a otro específico.</a:t>
            </a:r>
            <a:endParaRPr/>
          </a:p>
          <a:p>
            <a:pPr>
              <a:buSzPct val="25000"/>
              <a:buFont typeface="StarSymbol"/>
              <a:buChar char=""/>
            </a:pPr>
            <a:r>
              <a:rPr lang="es-CR" sz="2600"/>
              <a:t>Para esto es donde se plantean las formas le localización y posteriormente el planeamiento de la trayectoria en el sistema robótico</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TextShape 1"/>
          <p:cNvSpPr txBox="1"/>
          <p:nvPr/>
        </p:nvSpPr>
        <p:spPr>
          <a:xfrm>
            <a:off x="755640" y="44640"/>
            <a:ext cx="7772040" cy="1469520"/>
          </a:xfrm>
          <a:prstGeom prst="rect">
            <a:avLst/>
          </a:prstGeom>
        </p:spPr>
        <p:txBody>
          <a:bodyPr anchor="ctr"/>
          <a:p>
            <a:pPr algn="ctr">
              <a:lnSpc>
                <a:spcPct val="100000"/>
              </a:lnSpc>
            </a:pPr>
            <a:r>
              <a:rPr lang="es-CR" sz="4000">
                <a:solidFill>
                  <a:srgbClr val="000000"/>
                </a:solidFill>
                <a:latin typeface="Calibri"/>
              </a:rPr>
              <a:t>Localización y planeación de trayectorias</a:t>
            </a:r>
            <a:endParaRPr/>
          </a:p>
        </p:txBody>
      </p:sp>
      <p:sp>
        <p:nvSpPr>
          <p:cNvPr id="84" name="TextShape 2"/>
          <p:cNvSpPr txBox="1"/>
          <p:nvPr/>
        </p:nvSpPr>
        <p:spPr>
          <a:xfrm>
            <a:off x="3899520" y="1556640"/>
            <a:ext cx="4992480" cy="5229000"/>
          </a:xfrm>
          <a:prstGeom prst="rect">
            <a:avLst/>
          </a:prstGeom>
        </p:spPr>
        <p:txBody>
          <a:bodyPr/>
          <a:p>
            <a:pPr algn="ctr">
              <a:lnSpc>
                <a:spcPct val="100000"/>
              </a:lnSpc>
            </a:pPr>
            <a:r>
              <a:rPr lang="es-CR" sz="2400">
                <a:solidFill>
                  <a:srgbClr val="ff0000"/>
                </a:solidFill>
                <a:latin typeface="Calibri"/>
              </a:rPr>
              <a:t>Agenda</a:t>
            </a:r>
            <a:endParaRPr/>
          </a:p>
          <a:p>
            <a:pPr>
              <a:lnSpc>
                <a:spcPct val="100000"/>
              </a:lnSpc>
              <a:buFont charset="2" typeface="Wingdings"/>
              <a:buChar char=""/>
            </a:pPr>
            <a:r>
              <a:rPr b="1" i="1" lang="es-CR" sz="2400" u="sng">
                <a:solidFill>
                  <a:srgbClr val="000000"/>
                </a:solidFill>
                <a:latin typeface="Calibri"/>
              </a:rPr>
              <a:t>Localización:</a:t>
            </a:r>
            <a:endParaRPr/>
          </a:p>
          <a:p>
            <a:pPr>
              <a:lnSpc>
                <a:spcPct val="100000"/>
              </a:lnSpc>
              <a:buFont charset="2" typeface="Wingdings"/>
              <a:buChar char=""/>
            </a:pPr>
            <a:r>
              <a:rPr lang="es-CR" sz="2400">
                <a:solidFill>
                  <a:srgbClr val="000000"/>
                </a:solidFill>
                <a:latin typeface="Calibri"/>
              </a:rPr>
              <a:t>Definición</a:t>
            </a:r>
            <a:endParaRPr/>
          </a:p>
          <a:p>
            <a:pPr>
              <a:lnSpc>
                <a:spcPct val="100000"/>
              </a:lnSpc>
              <a:buFont charset="2" typeface="Wingdings"/>
              <a:buChar char=""/>
            </a:pPr>
            <a:r>
              <a:rPr lang="es-CR" sz="2400">
                <a:solidFill>
                  <a:srgbClr val="000000"/>
                </a:solidFill>
                <a:latin typeface="Calibri"/>
              </a:rPr>
              <a:t>Problema a solucionar</a:t>
            </a:r>
            <a:endParaRPr/>
          </a:p>
          <a:p>
            <a:pPr>
              <a:lnSpc>
                <a:spcPct val="100000"/>
              </a:lnSpc>
              <a:buFont charset="2" typeface="Wingdings"/>
              <a:buChar char=""/>
            </a:pPr>
            <a:r>
              <a:rPr lang="es-CR" sz="2400">
                <a:solidFill>
                  <a:srgbClr val="000000"/>
                </a:solidFill>
                <a:latin typeface="Calibri"/>
              </a:rPr>
              <a:t>Casos típicos</a:t>
            </a:r>
            <a:endParaRPr/>
          </a:p>
          <a:p>
            <a:pPr>
              <a:lnSpc>
                <a:spcPct val="100000"/>
              </a:lnSpc>
              <a:buFont charset="2" typeface="Wingdings"/>
              <a:buChar char=""/>
            </a:pPr>
            <a:r>
              <a:rPr lang="es-CR" sz="2400">
                <a:solidFill>
                  <a:srgbClr val="000000"/>
                </a:solidFill>
                <a:latin typeface="Calibri"/>
              </a:rPr>
              <a:t>Métodos y algoritmos</a:t>
            </a:r>
            <a:endParaRPr/>
          </a:p>
          <a:p>
            <a:pPr>
              <a:lnSpc>
                <a:spcPct val="100000"/>
              </a:lnSpc>
              <a:buFont charset="2" typeface="Wingdings"/>
              <a:buChar char=""/>
            </a:pPr>
            <a:r>
              <a:rPr b="1" i="1" lang="es-CR" sz="2400" u="sng">
                <a:solidFill>
                  <a:srgbClr val="000000"/>
                </a:solidFill>
                <a:latin typeface="Calibri"/>
              </a:rPr>
              <a:t>Planeación de trayectorias:</a:t>
            </a:r>
            <a:endParaRPr/>
          </a:p>
          <a:p>
            <a:pPr>
              <a:lnSpc>
                <a:spcPct val="100000"/>
              </a:lnSpc>
              <a:buFont charset="2" typeface="Wingdings"/>
              <a:buChar char=""/>
            </a:pPr>
            <a:r>
              <a:rPr lang="es-CR" sz="2400">
                <a:solidFill>
                  <a:srgbClr val="000000"/>
                </a:solidFill>
                <a:latin typeface="Calibri"/>
              </a:rPr>
              <a:t>Definición de trayectoria</a:t>
            </a:r>
            <a:endParaRPr/>
          </a:p>
          <a:p>
            <a:pPr>
              <a:lnSpc>
                <a:spcPct val="100000"/>
              </a:lnSpc>
              <a:buFont charset="2" typeface="Wingdings"/>
              <a:buChar char=""/>
            </a:pPr>
            <a:r>
              <a:rPr lang="es-CR" sz="2400">
                <a:solidFill>
                  <a:srgbClr val="000000"/>
                </a:solidFill>
                <a:latin typeface="Calibri"/>
              </a:rPr>
              <a:t>Problema a resolver</a:t>
            </a:r>
            <a:endParaRPr/>
          </a:p>
          <a:p>
            <a:pPr>
              <a:lnSpc>
                <a:spcPct val="100000"/>
              </a:lnSpc>
              <a:buFont charset="2" typeface="Wingdings"/>
              <a:buChar char=""/>
            </a:pPr>
            <a:r>
              <a:rPr lang="es-CR" sz="2400">
                <a:solidFill>
                  <a:srgbClr val="000000"/>
                </a:solidFill>
                <a:latin typeface="Calibri"/>
              </a:rPr>
              <a:t>Métodos de planeación</a:t>
            </a:r>
            <a:endParaRPr/>
          </a:p>
          <a:p>
            <a:pPr>
              <a:lnSpc>
                <a:spcPct val="100000"/>
              </a:lnSpc>
              <a:buFont charset="2" typeface="Wingdings"/>
              <a:buChar char=""/>
            </a:pPr>
            <a:r>
              <a:rPr lang="es-CR" sz="2400">
                <a:solidFill>
                  <a:srgbClr val="000000"/>
                </a:solidFill>
                <a:latin typeface="Calibri"/>
              </a:rPr>
              <a:t>Algoritmos</a:t>
            </a:r>
            <a:endParaRPr/>
          </a:p>
          <a:p>
            <a:pPr>
              <a:lnSpc>
                <a:spcPct val="100000"/>
              </a:lnSpc>
            </a:pPr>
            <a:endParaRPr/>
          </a:p>
        </p:txBody>
      </p:sp>
      <p:pic>
        <p:nvPicPr>
          <p:cNvPr descr="" id="85" name="3 Imagen"/>
          <p:cNvPicPr/>
          <p:nvPr/>
        </p:nvPicPr>
        <p:blipFill>
          <a:blip r:embed="rId1"/>
          <a:stretch>
            <a:fillRect/>
          </a:stretch>
        </p:blipFill>
        <p:spPr>
          <a:xfrm>
            <a:off x="310320" y="3141000"/>
            <a:ext cx="3588840" cy="2736000"/>
          </a:xfrm>
          <a:prstGeom prst="rect">
            <a:avLst/>
          </a:prstGeom>
          <a:ln>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p:spPr>
        <p:txBody>
          <a:bodyPr anchor="ctr"/>
          <a:p>
            <a:pPr algn="ctr">
              <a:lnSpc>
                <a:spcPct val="100000"/>
              </a:lnSpc>
            </a:pPr>
            <a:r>
              <a:rPr i="1" lang="es-CR" sz="4400">
                <a:solidFill>
                  <a:srgbClr val="c0504d"/>
                </a:solidFill>
                <a:latin typeface="Calibri"/>
              </a:rPr>
              <a:t>Localización</a:t>
            </a:r>
            <a:endParaRPr/>
          </a:p>
        </p:txBody>
      </p:sp>
      <p:pic>
        <p:nvPicPr>
          <p:cNvPr descr="" id="87" name="3 Marcador de contenido"/>
          <p:cNvPicPr/>
          <p:nvPr/>
        </p:nvPicPr>
        <p:blipFill>
          <a:blip r:embed="rId1"/>
          <a:stretch>
            <a:fillRect/>
          </a:stretch>
        </p:blipFill>
        <p:spPr>
          <a:xfrm>
            <a:off x="254880" y="2205000"/>
            <a:ext cx="3812400" cy="3542400"/>
          </a:xfrm>
          <a:prstGeom prst="rect">
            <a:avLst/>
          </a:prstGeom>
          <a:ln>
            <a:noFill/>
          </a:ln>
        </p:spPr>
      </p:pic>
      <p:sp>
        <p:nvSpPr>
          <p:cNvPr id="88" name="CustomShape 2"/>
          <p:cNvSpPr/>
          <p:nvPr/>
        </p:nvSpPr>
        <p:spPr>
          <a:xfrm>
            <a:off x="4068000" y="1772640"/>
            <a:ext cx="4824000" cy="365652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Proporciona la posición y orientación</a:t>
            </a:r>
            <a:endParaRPr/>
          </a:p>
          <a:p>
            <a:pPr>
              <a:lnSpc>
                <a:spcPct val="100000"/>
              </a:lnSpc>
            </a:pPr>
            <a:endParaRPr/>
          </a:p>
          <a:p>
            <a:pPr algn="just">
              <a:lnSpc>
                <a:spcPct val="100000"/>
              </a:lnSpc>
              <a:buFont typeface="Arial"/>
              <a:buChar char="•"/>
            </a:pPr>
            <a:r>
              <a:rPr b="1" lang="es-CR">
                <a:solidFill>
                  <a:srgbClr val="000000"/>
                </a:solidFill>
                <a:latin typeface="Calibri"/>
              </a:rPr>
              <a:t>La localización relativa se emplean sensores a bordo que proporcionan información incremental de los movimientos del robot. Estas técnicas son sencillas y baratas, pero propensas a acumular errores en la posición y orientación.</a:t>
            </a:r>
            <a:endParaRPr/>
          </a:p>
          <a:p>
            <a:pPr algn="just">
              <a:lnSpc>
                <a:spcPct val="100000"/>
              </a:lnSpc>
            </a:pPr>
            <a:r>
              <a:rPr b="1" lang="es-CR">
                <a:solidFill>
                  <a:srgbClr val="000000"/>
                </a:solidFill>
                <a:latin typeface="Calibri"/>
              </a:rPr>
              <a:t> </a:t>
            </a:r>
            <a:endParaRPr/>
          </a:p>
          <a:p>
            <a:pPr algn="just">
              <a:lnSpc>
                <a:spcPct val="100000"/>
              </a:lnSpc>
              <a:buFont typeface="Arial"/>
              <a:buChar char="•"/>
            </a:pPr>
            <a:r>
              <a:rPr b="1" lang="es-CR">
                <a:solidFill>
                  <a:srgbClr val="000000"/>
                </a:solidFill>
                <a:latin typeface="Calibri"/>
              </a:rPr>
              <a:t>Los primeros trabajos en localización se desarrollaron al principio de la década de los 90 utilizando técnicas dead-reckoning.</a:t>
            </a:r>
            <a:endParaRPr/>
          </a:p>
          <a:p>
            <a:pPr algn="just">
              <a:lnSpc>
                <a:spcPct val="100000"/>
              </a:lnSpc>
            </a:pPr>
            <a:endParaRPr/>
          </a:p>
          <a:p>
            <a:pPr algn="just">
              <a:lnSpc>
                <a:spcPct val="100000"/>
              </a:lnSpc>
              <a:buFont typeface="Arial"/>
              <a:buChar char="•"/>
            </a:pPr>
            <a:r>
              <a:rPr b="1" lang="es-CR">
                <a:solidFill>
                  <a:srgbClr val="000000"/>
                </a:solidFill>
                <a:latin typeface="Calibri"/>
              </a:rPr>
              <a:t>Se han desarrollado técnicas basadas en sistemas de visión, incorporación de filtros de Kalman, GPS.</a:t>
            </a:r>
            <a:endParaRPr/>
          </a:p>
          <a:p>
            <a:pPr>
              <a:lnSpc>
                <a:spcPct val="100000"/>
              </a:lnSpc>
            </a:pP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TextShape 1"/>
          <p:cNvSpPr txBox="1"/>
          <p:nvPr/>
        </p:nvSpPr>
        <p:spPr>
          <a:xfrm>
            <a:off x="457200" y="274680"/>
            <a:ext cx="8229240" cy="1142640"/>
          </a:xfrm>
          <a:prstGeom prst="rect">
            <a:avLst/>
          </a:prstGeom>
        </p:spPr>
        <p:txBody>
          <a:bodyPr anchor="ctr"/>
          <a:p>
            <a:pPr algn="ctr">
              <a:lnSpc>
                <a:spcPct val="100000"/>
              </a:lnSpc>
            </a:pPr>
            <a:r>
              <a:rPr i="1" lang="es-CR" sz="4400">
                <a:solidFill>
                  <a:srgbClr val="c0504d"/>
                </a:solidFill>
                <a:latin typeface="Calibri"/>
              </a:rPr>
              <a:t>Localización</a:t>
            </a:r>
            <a:endParaRPr/>
          </a:p>
        </p:txBody>
      </p:sp>
      <p:sp>
        <p:nvSpPr>
          <p:cNvPr id="90" name="CustomShape 2"/>
          <p:cNvSpPr/>
          <p:nvPr/>
        </p:nvSpPr>
        <p:spPr>
          <a:xfrm>
            <a:off x="4068000" y="1772640"/>
            <a:ext cx="4720320" cy="393084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Problema a solucionar:</a:t>
            </a:r>
            <a:endParaRPr/>
          </a:p>
          <a:p>
            <a:pPr>
              <a:lnSpc>
                <a:spcPct val="100000"/>
              </a:lnSpc>
            </a:pPr>
            <a:r>
              <a:rPr b="1" lang="es-CR">
                <a:solidFill>
                  <a:srgbClr val="000000"/>
                </a:solidFill>
                <a:latin typeface="Calibri"/>
              </a:rPr>
              <a:t>	</a:t>
            </a:r>
            <a:r>
              <a:rPr b="1" lang="es-CR">
                <a:solidFill>
                  <a:srgbClr val="000000"/>
                </a:solidFill>
                <a:latin typeface="Calibri"/>
              </a:rPr>
              <a:t>¿Dónde estoy?</a:t>
            </a:r>
            <a:endParaRPr/>
          </a:p>
          <a:p>
            <a:pPr>
              <a:lnSpc>
                <a:spcPct val="100000"/>
              </a:lnSpc>
            </a:pPr>
            <a:endParaRPr/>
          </a:p>
          <a:p>
            <a:pPr algn="just">
              <a:lnSpc>
                <a:spcPct val="100000"/>
              </a:lnSpc>
              <a:buFont typeface="Arial"/>
              <a:buChar char="•"/>
            </a:pPr>
            <a:r>
              <a:rPr b="1" lang="es-CR">
                <a:solidFill>
                  <a:srgbClr val="000000"/>
                </a:solidFill>
                <a:latin typeface="Calibri"/>
              </a:rPr>
              <a:t>Casos de típicos localización:</a:t>
            </a:r>
            <a:endParaRPr/>
          </a:p>
          <a:p>
            <a:pPr algn="just">
              <a:lnSpc>
                <a:spcPct val="100000"/>
              </a:lnSpc>
              <a:buFont typeface="Calibri"/>
              <a:buAutoNum type="arabicPeriod"/>
            </a:pPr>
            <a:r>
              <a:rPr b="1" lang="es-CR">
                <a:solidFill>
                  <a:srgbClr val="000000"/>
                </a:solidFill>
                <a:latin typeface="Calibri"/>
              </a:rPr>
              <a:t>El robot conoce su posición inicial (usa las técnicas denominadas locales).</a:t>
            </a:r>
            <a:endParaRPr/>
          </a:p>
          <a:p>
            <a:pPr algn="just">
              <a:lnSpc>
                <a:spcPct val="100000"/>
              </a:lnSpc>
            </a:pPr>
            <a:endParaRPr/>
          </a:p>
          <a:p>
            <a:pPr algn="just">
              <a:lnSpc>
                <a:spcPct val="100000"/>
              </a:lnSpc>
              <a:buFont typeface="Calibri"/>
              <a:buAutoNum type="arabicPeriod"/>
            </a:pPr>
            <a:r>
              <a:rPr b="1" lang="es-CR">
                <a:solidFill>
                  <a:srgbClr val="000000"/>
                </a:solidFill>
                <a:latin typeface="Calibri"/>
              </a:rPr>
              <a:t>El robot </a:t>
            </a:r>
            <a:r>
              <a:rPr b="1" i="1" lang="es-CR" u="sng">
                <a:solidFill>
                  <a:srgbClr val="000000"/>
                </a:solidFill>
                <a:latin typeface="Calibri"/>
              </a:rPr>
              <a:t>no</a:t>
            </a:r>
            <a:r>
              <a:rPr b="1" lang="es-CR">
                <a:solidFill>
                  <a:srgbClr val="000000"/>
                </a:solidFill>
                <a:latin typeface="Calibri"/>
              </a:rPr>
              <a:t> conoce su posición inicial(usa las técnicas denominadas globales).</a:t>
            </a:r>
            <a:endParaRPr/>
          </a:p>
          <a:p>
            <a:pPr algn="just">
              <a:lnSpc>
                <a:spcPct val="100000"/>
              </a:lnSpc>
            </a:pPr>
            <a:endParaRPr/>
          </a:p>
          <a:p>
            <a:pPr algn="just">
              <a:lnSpc>
                <a:spcPct val="100000"/>
              </a:lnSpc>
              <a:buFont typeface="Calibri"/>
              <a:buAutoNum type="arabicPeriod"/>
            </a:pPr>
            <a:r>
              <a:rPr b="1" lang="es-CR">
                <a:solidFill>
                  <a:srgbClr val="000000"/>
                </a:solidFill>
                <a:latin typeface="Calibri"/>
              </a:rPr>
              <a:t>Robot “raptado”, este se da cuando el robot conoce su posición y de pronto es llevado a otra posición sin que el detecte el cambio súbito de posición. El problema que el robot tiene es saber si fue raptado y en que posición esta actualmente.</a:t>
            </a:r>
            <a:endParaRPr/>
          </a:p>
          <a:p>
            <a:pPr>
              <a:lnSpc>
                <a:spcPct val="100000"/>
              </a:lnSpc>
            </a:pPr>
            <a:endParaRPr/>
          </a:p>
        </p:txBody>
      </p:sp>
      <p:pic>
        <p:nvPicPr>
          <p:cNvPr descr="" id="91" name="4 Marcador de contenido"/>
          <p:cNvPicPr/>
          <p:nvPr/>
        </p:nvPicPr>
        <p:blipFill>
          <a:blip r:embed="rId1"/>
          <a:stretch>
            <a:fillRect/>
          </a:stretch>
        </p:blipFill>
        <p:spPr>
          <a:xfrm>
            <a:off x="251640" y="2349000"/>
            <a:ext cx="3816000" cy="3032280"/>
          </a:xfrm>
          <a:prstGeom prst="rect">
            <a:avLst/>
          </a:prstGeom>
          <a:ln>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457200" y="274680"/>
            <a:ext cx="8229240" cy="1142640"/>
          </a:xfrm>
          <a:prstGeom prst="rect">
            <a:avLst/>
          </a:prstGeom>
        </p:spPr>
        <p:txBody>
          <a:bodyPr anchor="ctr"/>
          <a:p>
            <a:pPr algn="ctr">
              <a:lnSpc>
                <a:spcPct val="100000"/>
              </a:lnSpc>
            </a:pPr>
            <a:r>
              <a:rPr i="1" lang="es-CR" sz="4400">
                <a:solidFill>
                  <a:srgbClr val="c0504d"/>
                </a:solidFill>
                <a:latin typeface="Calibri"/>
              </a:rPr>
              <a:t>Localización</a:t>
            </a:r>
            <a:endParaRPr/>
          </a:p>
        </p:txBody>
      </p:sp>
      <p:sp>
        <p:nvSpPr>
          <p:cNvPr id="93" name="CustomShape 2"/>
          <p:cNvSpPr/>
          <p:nvPr/>
        </p:nvSpPr>
        <p:spPr>
          <a:xfrm>
            <a:off x="4068000" y="1772640"/>
            <a:ext cx="4720320" cy="338220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Métodos o algoritmos  de localización:</a:t>
            </a:r>
            <a:endParaRPr/>
          </a:p>
          <a:p>
            <a:pPr>
              <a:lnSpc>
                <a:spcPct val="100000"/>
              </a:lnSpc>
            </a:pPr>
            <a:endParaRPr/>
          </a:p>
          <a:p>
            <a:pPr algn="just">
              <a:lnSpc>
                <a:spcPct val="100000"/>
              </a:lnSpc>
              <a:buFont typeface="Arial"/>
              <a:buChar char="•"/>
            </a:pPr>
            <a:r>
              <a:rPr b="1" i="1" lang="es-CR" u="sng">
                <a:solidFill>
                  <a:srgbClr val="000000"/>
                </a:solidFill>
                <a:latin typeface="Calibri"/>
              </a:rPr>
              <a:t>Odometría</a:t>
            </a:r>
            <a:r>
              <a:rPr b="1" lang="es-CR">
                <a:solidFill>
                  <a:srgbClr val="000000"/>
                </a:solidFill>
                <a:latin typeface="Calibri"/>
              </a:rPr>
              <a:t>, estima la posición de un robot utilizando solo los sensores de desplazamiento, es el método más utilizado pero proporciona errores grandes con forme avanza el tiempo.</a:t>
            </a:r>
            <a:endParaRPr/>
          </a:p>
          <a:p>
            <a:pPr>
              <a:lnSpc>
                <a:spcPct val="100000"/>
              </a:lnSpc>
            </a:pPr>
            <a:endParaRPr/>
          </a:p>
          <a:p>
            <a:pPr algn="just">
              <a:lnSpc>
                <a:spcPct val="100000"/>
              </a:lnSpc>
              <a:buFont typeface="Arial"/>
              <a:buChar char="•"/>
            </a:pPr>
            <a:r>
              <a:rPr b="1" i="1" lang="es-CR" u="sng">
                <a:solidFill>
                  <a:srgbClr val="000000"/>
                </a:solidFill>
                <a:latin typeface="Calibri"/>
              </a:rPr>
              <a:t>Filtro de Kalman</a:t>
            </a:r>
            <a:r>
              <a:rPr b="1" lang="es-CR">
                <a:solidFill>
                  <a:srgbClr val="000000"/>
                </a:solidFill>
                <a:latin typeface="Calibri"/>
              </a:rPr>
              <a:t>, un filtro recursivo para solucionar el problema de filtrado linear de datos discretos, utiliza un conjunto de ecuaciones matemáticas para hacer la estimación, utilizando una función gaussiana que no permite múltiples posibilidades sobre la localización.</a:t>
            </a:r>
            <a:endParaRPr/>
          </a:p>
          <a:p>
            <a:pPr>
              <a:lnSpc>
                <a:spcPct val="100000"/>
              </a:lnSpc>
            </a:pPr>
            <a:endParaRPr/>
          </a:p>
          <a:p>
            <a:pPr>
              <a:lnSpc>
                <a:spcPct val="100000"/>
              </a:lnSpc>
            </a:pPr>
            <a:endParaRPr/>
          </a:p>
        </p:txBody>
      </p:sp>
      <p:pic>
        <p:nvPicPr>
          <p:cNvPr descr="" id="94" name="4 Marcador de contenido"/>
          <p:cNvPicPr/>
          <p:nvPr/>
        </p:nvPicPr>
        <p:blipFill>
          <a:blip r:embed="rId1"/>
          <a:stretch>
            <a:fillRect/>
          </a:stretch>
        </p:blipFill>
        <p:spPr>
          <a:xfrm>
            <a:off x="611640" y="1268640"/>
            <a:ext cx="2952000" cy="2345760"/>
          </a:xfrm>
          <a:prstGeom prst="rect">
            <a:avLst/>
          </a:prstGeom>
          <a:ln>
            <a:noFill/>
          </a:ln>
        </p:spPr>
      </p:pic>
      <p:pic>
        <p:nvPicPr>
          <p:cNvPr descr="" id="95" name="3 Marcador de contenido"/>
          <p:cNvPicPr/>
          <p:nvPr/>
        </p:nvPicPr>
        <p:blipFill>
          <a:blip r:embed="rId2"/>
          <a:stretch>
            <a:fillRect/>
          </a:stretch>
        </p:blipFill>
        <p:spPr>
          <a:xfrm>
            <a:off x="899640" y="3933000"/>
            <a:ext cx="2588400" cy="2405160"/>
          </a:xfrm>
          <a:prstGeom prst="rect">
            <a:avLst/>
          </a:prstGeom>
          <a:ln>
            <a:noFill/>
          </a:ln>
        </p:spPr>
      </p:pic>
    </p:spTree>
  </p:cSld>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457200" y="274680"/>
            <a:ext cx="8229240" cy="1142640"/>
          </a:xfrm>
          <a:prstGeom prst="rect">
            <a:avLst/>
          </a:prstGeom>
        </p:spPr>
        <p:txBody>
          <a:bodyPr anchor="ctr"/>
          <a:p>
            <a:pPr algn="ctr">
              <a:lnSpc>
                <a:spcPct val="100000"/>
              </a:lnSpc>
            </a:pPr>
            <a:r>
              <a:rPr i="1" lang="es-CR" sz="4400">
                <a:solidFill>
                  <a:srgbClr val="c0504d"/>
                </a:solidFill>
                <a:latin typeface="Calibri"/>
              </a:rPr>
              <a:t>Localización</a:t>
            </a:r>
            <a:endParaRPr/>
          </a:p>
        </p:txBody>
      </p:sp>
      <p:sp>
        <p:nvSpPr>
          <p:cNvPr id="97" name="CustomShape 2"/>
          <p:cNvSpPr/>
          <p:nvPr/>
        </p:nvSpPr>
        <p:spPr>
          <a:xfrm>
            <a:off x="4068000" y="1772640"/>
            <a:ext cx="4720320" cy="283356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Métodos o algoritmos  de localización:</a:t>
            </a:r>
            <a:endParaRPr/>
          </a:p>
          <a:p>
            <a:pPr>
              <a:lnSpc>
                <a:spcPct val="100000"/>
              </a:lnSpc>
            </a:pPr>
            <a:endParaRPr/>
          </a:p>
          <a:p>
            <a:pPr algn="just">
              <a:lnSpc>
                <a:spcPct val="100000"/>
              </a:lnSpc>
              <a:buFont typeface="Arial"/>
              <a:buChar char="•"/>
            </a:pPr>
            <a:r>
              <a:rPr b="1" i="1" lang="es-CR" u="sng">
                <a:solidFill>
                  <a:srgbClr val="000000"/>
                </a:solidFill>
                <a:latin typeface="Calibri"/>
              </a:rPr>
              <a:t>Método Montecarlo</a:t>
            </a:r>
            <a:r>
              <a:rPr b="1" lang="es-CR">
                <a:solidFill>
                  <a:srgbClr val="000000"/>
                </a:solidFill>
                <a:latin typeface="Calibri"/>
              </a:rPr>
              <a:t>, se basa en el cálculo de la función densidad de probabilidad del vector de estado. Dicha función se actualiza con las lecturas de los sensores.</a:t>
            </a:r>
            <a:endParaRPr/>
          </a:p>
          <a:p>
            <a:pPr>
              <a:lnSpc>
                <a:spcPct val="100000"/>
              </a:lnSpc>
            </a:pPr>
            <a:endParaRPr/>
          </a:p>
          <a:p>
            <a:pPr algn="just">
              <a:lnSpc>
                <a:spcPct val="100000"/>
              </a:lnSpc>
              <a:buFont typeface="Arial"/>
              <a:buChar char="•"/>
            </a:pPr>
            <a:r>
              <a:rPr b="1" i="1" lang="es-CR" u="sng">
                <a:solidFill>
                  <a:srgbClr val="000000"/>
                </a:solidFill>
                <a:latin typeface="Calibri"/>
              </a:rPr>
              <a:t>Filtro de partículas</a:t>
            </a:r>
            <a:r>
              <a:rPr b="1" lang="es-CR">
                <a:solidFill>
                  <a:srgbClr val="000000"/>
                </a:solidFill>
                <a:latin typeface="Calibri"/>
              </a:rPr>
              <a:t>, usando robótica probabilística es un amplio número de algoritmos de Monte Carlo secuenciales para una conclusión aproximada en cadenas de Markov observables.</a:t>
            </a:r>
            <a:endParaRPr/>
          </a:p>
          <a:p>
            <a:pPr>
              <a:lnSpc>
                <a:spcPct val="100000"/>
              </a:lnSpc>
            </a:pPr>
            <a:endParaRPr/>
          </a:p>
        </p:txBody>
      </p:sp>
      <p:pic>
        <p:nvPicPr>
          <p:cNvPr descr="" id="98" name="4 Marcador de contenido"/>
          <p:cNvPicPr/>
          <p:nvPr/>
        </p:nvPicPr>
        <p:blipFill>
          <a:blip r:embed="rId1"/>
          <a:stretch>
            <a:fillRect/>
          </a:stretch>
        </p:blipFill>
        <p:spPr>
          <a:xfrm>
            <a:off x="611640" y="1268640"/>
            <a:ext cx="2952000" cy="2345760"/>
          </a:xfrm>
          <a:prstGeom prst="rect">
            <a:avLst/>
          </a:prstGeom>
          <a:ln>
            <a:noFill/>
          </a:ln>
        </p:spPr>
      </p:pic>
      <p:pic>
        <p:nvPicPr>
          <p:cNvPr descr="" id="99" name="3 Marcador de contenido"/>
          <p:cNvPicPr/>
          <p:nvPr/>
        </p:nvPicPr>
        <p:blipFill>
          <a:blip r:embed="rId2"/>
          <a:stretch>
            <a:fillRect/>
          </a:stretch>
        </p:blipFill>
        <p:spPr>
          <a:xfrm>
            <a:off x="899640" y="3933000"/>
            <a:ext cx="2588400" cy="2405160"/>
          </a:xfrm>
          <a:prstGeom prst="rect">
            <a:avLst/>
          </a:prstGeom>
          <a:ln>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0" name="TextShape 1"/>
          <p:cNvSpPr txBox="1"/>
          <p:nvPr/>
        </p:nvSpPr>
        <p:spPr>
          <a:xfrm>
            <a:off x="457200" y="274680"/>
            <a:ext cx="8229240" cy="1142640"/>
          </a:xfrm>
          <a:prstGeom prst="rect">
            <a:avLst/>
          </a:prstGeom>
        </p:spPr>
        <p:txBody>
          <a:bodyPr anchor="ctr"/>
          <a:p>
            <a:pPr algn="ctr">
              <a:lnSpc>
                <a:spcPct val="100000"/>
              </a:lnSpc>
            </a:pPr>
            <a:r>
              <a:rPr i="1" lang="es-CR" sz="4400">
                <a:solidFill>
                  <a:srgbClr val="c0504d"/>
                </a:solidFill>
                <a:latin typeface="Calibri"/>
              </a:rPr>
              <a:t>Localización</a:t>
            </a:r>
            <a:endParaRPr/>
          </a:p>
        </p:txBody>
      </p:sp>
      <p:sp>
        <p:nvSpPr>
          <p:cNvPr id="101" name="CustomShape 2"/>
          <p:cNvSpPr/>
          <p:nvPr/>
        </p:nvSpPr>
        <p:spPr>
          <a:xfrm>
            <a:off x="4068000" y="1772640"/>
            <a:ext cx="4720320" cy="3107880"/>
          </a:xfrm>
          <a:prstGeom prst="rect">
            <a:avLst/>
          </a:prstGeom>
          <a:noFill/>
          <a:ln>
            <a:noFill/>
          </a:ln>
        </p:spPr>
        <p:txBody>
          <a:bodyPr bIns="45000" lIns="90000" rIns="90000" tIns="45000"/>
          <a:p>
            <a:pPr>
              <a:lnSpc>
                <a:spcPct val="100000"/>
              </a:lnSpc>
              <a:buFont typeface="Arial"/>
              <a:buChar char="•"/>
            </a:pPr>
            <a:r>
              <a:rPr b="1" lang="es-CR">
                <a:solidFill>
                  <a:srgbClr val="000000"/>
                </a:solidFill>
                <a:latin typeface="Calibri"/>
              </a:rPr>
              <a:t>Métodos o algoritmos  de localización:</a:t>
            </a:r>
            <a:endParaRPr/>
          </a:p>
          <a:p>
            <a:pPr>
              <a:lnSpc>
                <a:spcPct val="100000"/>
              </a:lnSpc>
            </a:pPr>
            <a:endParaRPr/>
          </a:p>
          <a:p>
            <a:pPr algn="just">
              <a:lnSpc>
                <a:spcPct val="100000"/>
              </a:lnSpc>
              <a:buFont typeface="Arial"/>
              <a:buChar char="•"/>
            </a:pPr>
            <a:r>
              <a:rPr b="1" i="1" lang="es-CR" u="sng">
                <a:solidFill>
                  <a:srgbClr val="000000"/>
                </a:solidFill>
                <a:latin typeface="Calibri"/>
              </a:rPr>
              <a:t>Localización bayesiana</a:t>
            </a:r>
            <a:r>
              <a:rPr b="1" lang="es-CR">
                <a:solidFill>
                  <a:srgbClr val="000000"/>
                </a:solidFill>
                <a:latin typeface="Calibri"/>
              </a:rPr>
              <a:t>, se basa en técnicas probabilísticas para estimar la posición de un robot móvil a partir de las observaciones realizadas por el robot (medidas obtenidas por los sensores a bordo del robot) y las acciones efectuadas para el movimiento del robot. </a:t>
            </a:r>
            <a:endParaRPr/>
          </a:p>
          <a:p>
            <a:pPr>
              <a:lnSpc>
                <a:spcPct val="100000"/>
              </a:lnSpc>
            </a:pPr>
            <a:endParaRPr/>
          </a:p>
          <a:p>
            <a:pPr algn="just">
              <a:lnSpc>
                <a:spcPct val="100000"/>
              </a:lnSpc>
              <a:buFont typeface="Arial"/>
              <a:buChar char="•"/>
            </a:pPr>
            <a:r>
              <a:rPr b="1" i="1" lang="es-CR" u="sng">
                <a:solidFill>
                  <a:srgbClr val="000000"/>
                </a:solidFill>
                <a:latin typeface="Calibri"/>
              </a:rPr>
              <a:t>SLAM O VISUAL SLAM</a:t>
            </a:r>
            <a:r>
              <a:rPr b="1" lang="es-CR">
                <a:solidFill>
                  <a:srgbClr val="000000"/>
                </a:solidFill>
                <a:latin typeface="Calibri"/>
              </a:rPr>
              <a:t>, (</a:t>
            </a:r>
            <a:r>
              <a:rPr b="1" i="1" lang="es-CR">
                <a:solidFill>
                  <a:srgbClr val="000000"/>
                </a:solidFill>
                <a:latin typeface="Calibri"/>
              </a:rPr>
              <a:t>Localización Y Mapeado Simultáneos), </a:t>
            </a:r>
            <a:r>
              <a:rPr b="1" lang="es-CR">
                <a:solidFill>
                  <a:srgbClr val="000000"/>
                </a:solidFill>
                <a:latin typeface="Calibri"/>
              </a:rPr>
              <a:t>utiliza métodos probabilísticos para generar su localización y correspondiente mapa. </a:t>
            </a:r>
            <a:endParaRPr/>
          </a:p>
          <a:p>
            <a:pPr algn="just">
              <a:lnSpc>
                <a:spcPct val="100000"/>
              </a:lnSpc>
            </a:pPr>
            <a:r>
              <a:rPr b="1" lang="es-CR" u="sng">
                <a:solidFill>
                  <a:srgbClr val="0000ff"/>
                </a:solidFill>
                <a:latin typeface="Calibri"/>
                <a:hlinkClick r:id="rId1"/>
              </a:rPr>
              <a:t>SFly visual slam</a:t>
            </a:r>
            <a:endParaRPr/>
          </a:p>
        </p:txBody>
      </p:sp>
      <p:pic>
        <p:nvPicPr>
          <p:cNvPr descr="" id="102" name="3 Marcador de contenido"/>
          <p:cNvPicPr/>
          <p:nvPr/>
        </p:nvPicPr>
        <p:blipFill>
          <a:blip r:embed="rId2"/>
          <a:stretch>
            <a:fillRect/>
          </a:stretch>
        </p:blipFill>
        <p:spPr>
          <a:xfrm>
            <a:off x="113760" y="1832400"/>
            <a:ext cx="3953520" cy="3953520"/>
          </a:xfrm>
          <a:prstGeom prst="rect">
            <a:avLst/>
          </a:prstGeom>
          <a:ln>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3" name="TextShape 1"/>
          <p:cNvSpPr txBox="1"/>
          <p:nvPr/>
        </p:nvSpPr>
        <p:spPr>
          <a:xfrm>
            <a:off x="755640" y="44640"/>
            <a:ext cx="7772040" cy="1469520"/>
          </a:xfrm>
          <a:prstGeom prst="rect">
            <a:avLst/>
          </a:prstGeom>
        </p:spPr>
        <p:txBody>
          <a:bodyPr anchor="ctr"/>
          <a:p>
            <a:pPr algn="ctr">
              <a:lnSpc>
                <a:spcPct val="100000"/>
              </a:lnSpc>
            </a:pPr>
            <a:r>
              <a:rPr lang="es-CR" sz="4000">
                <a:solidFill>
                  <a:srgbClr val="000000"/>
                </a:solidFill>
                <a:latin typeface="Calibri"/>
              </a:rPr>
              <a:t>Localización y planeación de trayectorias</a:t>
            </a:r>
            <a:endParaRPr/>
          </a:p>
        </p:txBody>
      </p:sp>
      <p:sp>
        <p:nvSpPr>
          <p:cNvPr id="104" name="TextShape 2"/>
          <p:cNvSpPr txBox="1"/>
          <p:nvPr/>
        </p:nvSpPr>
        <p:spPr>
          <a:xfrm>
            <a:off x="3204000" y="1556640"/>
            <a:ext cx="5688360" cy="5229000"/>
          </a:xfrm>
          <a:prstGeom prst="rect">
            <a:avLst/>
          </a:prstGeom>
        </p:spPr>
        <p:txBody>
          <a:bodyPr/>
          <a:p>
            <a:pPr algn="ctr">
              <a:lnSpc>
                <a:spcPct val="100000"/>
              </a:lnSpc>
            </a:pPr>
            <a:r>
              <a:rPr lang="es-CR" sz="2400">
                <a:solidFill>
                  <a:srgbClr val="ff0000"/>
                </a:solidFill>
                <a:latin typeface="Calibri"/>
              </a:rPr>
              <a:t>Agenda</a:t>
            </a:r>
            <a:endParaRPr/>
          </a:p>
          <a:p>
            <a:pPr>
              <a:lnSpc>
                <a:spcPct val="100000"/>
              </a:lnSpc>
              <a:buFont charset="2" typeface="Wingdings"/>
              <a:buChar char=""/>
            </a:pPr>
            <a:r>
              <a:rPr b="1" i="1" lang="es-CR" sz="2400" u="sng">
                <a:solidFill>
                  <a:srgbClr val="000000"/>
                </a:solidFill>
                <a:latin typeface="Calibri"/>
              </a:rPr>
              <a:t>Localización:</a:t>
            </a:r>
            <a:endParaRPr/>
          </a:p>
          <a:p>
            <a:pPr>
              <a:lnSpc>
                <a:spcPct val="100000"/>
              </a:lnSpc>
              <a:buFont charset="2" typeface="Wingdings"/>
              <a:buChar char=""/>
            </a:pPr>
            <a:r>
              <a:rPr lang="es-CR" sz="2400">
                <a:solidFill>
                  <a:srgbClr val="000000"/>
                </a:solidFill>
                <a:latin typeface="Calibri"/>
              </a:rPr>
              <a:t>Definición</a:t>
            </a:r>
            <a:endParaRPr/>
          </a:p>
          <a:p>
            <a:pPr>
              <a:lnSpc>
                <a:spcPct val="100000"/>
              </a:lnSpc>
              <a:buFont charset="2" typeface="Wingdings"/>
              <a:buChar char=""/>
            </a:pPr>
            <a:r>
              <a:rPr lang="es-CR" sz="2400">
                <a:solidFill>
                  <a:srgbClr val="000000"/>
                </a:solidFill>
                <a:latin typeface="Calibri"/>
              </a:rPr>
              <a:t>Problema a solucionar</a:t>
            </a:r>
            <a:endParaRPr/>
          </a:p>
          <a:p>
            <a:pPr>
              <a:lnSpc>
                <a:spcPct val="100000"/>
              </a:lnSpc>
              <a:buFont charset="2" typeface="Wingdings"/>
              <a:buChar char=""/>
            </a:pPr>
            <a:r>
              <a:rPr lang="es-CR" sz="2400">
                <a:solidFill>
                  <a:srgbClr val="000000"/>
                </a:solidFill>
                <a:latin typeface="Calibri"/>
              </a:rPr>
              <a:t>Casos típicos</a:t>
            </a:r>
            <a:endParaRPr/>
          </a:p>
          <a:p>
            <a:pPr>
              <a:lnSpc>
                <a:spcPct val="100000"/>
              </a:lnSpc>
              <a:buFont charset="2" typeface="Wingdings"/>
              <a:buChar char=""/>
            </a:pPr>
            <a:r>
              <a:rPr lang="es-CR" sz="2400">
                <a:solidFill>
                  <a:srgbClr val="000000"/>
                </a:solidFill>
                <a:latin typeface="Calibri"/>
              </a:rPr>
              <a:t>Métodos y algoritmos</a:t>
            </a:r>
            <a:endParaRPr/>
          </a:p>
          <a:p>
            <a:pPr>
              <a:lnSpc>
                <a:spcPct val="100000"/>
              </a:lnSpc>
              <a:buFont charset="2" typeface="Wingdings"/>
              <a:buChar char=""/>
            </a:pPr>
            <a:r>
              <a:rPr b="1" i="1" lang="es-CR" sz="2400" u="sng">
                <a:solidFill>
                  <a:srgbClr val="000000"/>
                </a:solidFill>
                <a:latin typeface="Calibri"/>
              </a:rPr>
              <a:t>Planeación de trayectorias:</a:t>
            </a:r>
            <a:endParaRPr/>
          </a:p>
          <a:p>
            <a:pPr>
              <a:lnSpc>
                <a:spcPct val="100000"/>
              </a:lnSpc>
              <a:buFont charset="2" typeface="Wingdings"/>
              <a:buChar char=""/>
            </a:pPr>
            <a:r>
              <a:rPr lang="es-CR" sz="2400">
                <a:solidFill>
                  <a:srgbClr val="000000"/>
                </a:solidFill>
                <a:latin typeface="Calibri"/>
              </a:rPr>
              <a:t>Definición trayectoria</a:t>
            </a:r>
            <a:endParaRPr/>
          </a:p>
          <a:p>
            <a:pPr>
              <a:lnSpc>
                <a:spcPct val="100000"/>
              </a:lnSpc>
              <a:buFont charset="2" typeface="Wingdings"/>
              <a:buChar char=""/>
            </a:pPr>
            <a:r>
              <a:rPr lang="es-CR" sz="2400">
                <a:solidFill>
                  <a:srgbClr val="000000"/>
                </a:solidFill>
                <a:latin typeface="Calibri"/>
              </a:rPr>
              <a:t>Problema a resolver</a:t>
            </a:r>
            <a:endParaRPr/>
          </a:p>
          <a:p>
            <a:pPr>
              <a:lnSpc>
                <a:spcPct val="100000"/>
              </a:lnSpc>
              <a:buFont charset="2" typeface="Wingdings"/>
              <a:buChar char=""/>
            </a:pPr>
            <a:r>
              <a:rPr lang="es-CR" sz="2400">
                <a:solidFill>
                  <a:srgbClr val="000000"/>
                </a:solidFill>
                <a:latin typeface="Calibri"/>
              </a:rPr>
              <a:t>Métodos de planeación</a:t>
            </a:r>
            <a:endParaRPr/>
          </a:p>
          <a:p>
            <a:pPr>
              <a:lnSpc>
                <a:spcPct val="100000"/>
              </a:lnSpc>
              <a:buFont charset="2" typeface="Wingdings"/>
              <a:buChar char=""/>
            </a:pPr>
            <a:r>
              <a:rPr lang="es-CR" sz="2400">
                <a:solidFill>
                  <a:srgbClr val="000000"/>
                </a:solidFill>
                <a:latin typeface="Calibri"/>
              </a:rPr>
              <a:t>Algoritmos</a:t>
            </a:r>
            <a:endParaRPr/>
          </a:p>
          <a:p>
            <a:pPr>
              <a:lnSpc>
                <a:spcPct val="100000"/>
              </a:lnSpc>
            </a:pPr>
            <a:endParaRPr/>
          </a:p>
        </p:txBody>
      </p:sp>
      <p:pic>
        <p:nvPicPr>
          <p:cNvPr descr="" id="105" name="3 Imagen"/>
          <p:cNvPicPr/>
          <p:nvPr/>
        </p:nvPicPr>
        <p:blipFill>
          <a:blip r:embed="rId1"/>
          <a:stretch>
            <a:fillRect/>
          </a:stretch>
        </p:blipFill>
        <p:spPr>
          <a:xfrm>
            <a:off x="326160" y="2592000"/>
            <a:ext cx="2769840" cy="2421000"/>
          </a:xfrm>
          <a:prstGeom prst="rect">
            <a:avLst/>
          </a:prstGeom>
          <a:ln>
            <a:noFill/>
          </a:ln>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