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6858000" cy="9144000"/>
  <p:embeddedFontLst>
    <p:embeddedFont>
      <p:font typeface="Raleway"/>
      <p:regular r:id="rId38"/>
      <p:bold r:id="rId39"/>
      <p:italic r:id="rId40"/>
      <p:boldItalic r:id="rId41"/>
    </p:embeddedFont>
    <p:embeddedFont>
      <p:font typeface="Lat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italic.fntdata"/><Relationship Id="rId20" Type="http://schemas.openxmlformats.org/officeDocument/2006/relationships/slide" Target="slides/slide16.xml"/><Relationship Id="rId42" Type="http://schemas.openxmlformats.org/officeDocument/2006/relationships/font" Target="fonts/Lato-regular.fntdata"/><Relationship Id="rId41" Type="http://schemas.openxmlformats.org/officeDocument/2006/relationships/font" Target="fonts/Raleway-boldItalic.fntdata"/><Relationship Id="rId22" Type="http://schemas.openxmlformats.org/officeDocument/2006/relationships/slide" Target="slides/slide18.xml"/><Relationship Id="rId44" Type="http://schemas.openxmlformats.org/officeDocument/2006/relationships/font" Target="fonts/Lato-italic.fntdata"/><Relationship Id="rId21" Type="http://schemas.openxmlformats.org/officeDocument/2006/relationships/slide" Target="slides/slide17.xml"/><Relationship Id="rId43" Type="http://schemas.openxmlformats.org/officeDocument/2006/relationships/font" Target="fonts/Lato-bold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Raleway-bold.fntdata"/><Relationship Id="rId16" Type="http://schemas.openxmlformats.org/officeDocument/2006/relationships/slide" Target="slides/slide12.xml"/><Relationship Id="rId38" Type="http://schemas.openxmlformats.org/officeDocument/2006/relationships/font" Target="fonts/Raleway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0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0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799" cy="15419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599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7999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199" cy="3835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199" cy="1318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599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Relationship Id="rId4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8.png"/><Relationship Id="rId4" Type="http://schemas.openxmlformats.org/officeDocument/2006/relationships/image" Target="../media/image04.png"/><Relationship Id="rId5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Relationship Id="rId4" Type="http://schemas.openxmlformats.org/officeDocument/2006/relationships/image" Target="../media/image0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jpg"/><Relationship Id="rId4" Type="http://schemas.openxmlformats.org/officeDocument/2006/relationships/image" Target="../media/image0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es.wikibooks.org/wiki/Rob%C3%B3tica/Planificaci%C3%B3n_de_trayectorias" TargetMode="External"/><Relationship Id="rId4" Type="http://schemas.openxmlformats.org/officeDocument/2006/relationships/hyperlink" Target="http://www.monografias.com/trabajos102/robotica-planificacion-trayectorias/robotica-planificacion-trayectorias.shtml" TargetMode="External"/><Relationship Id="rId5" Type="http://schemas.openxmlformats.org/officeDocument/2006/relationships/hyperlink" Target="http://bibdigital.epn.edu.ec/bitstream/15000/4913/1/Planeaci%C3%B3n%20y%20seguimiento%20de%20trayectorias.pdf" TargetMode="External"/><Relationship Id="rId6" Type="http://schemas.openxmlformats.org/officeDocument/2006/relationships/hyperlink" Target="https://books.google.co.cr/books?id=bANP8WWO2LgC&amp;pg=PA37&amp;dq=robot+localization&amp;hl=es&amp;sa=X&amp;redir_esc=y#v=onepage&amp;q=robot%20localization&amp;f=false" TargetMode="External"/><Relationship Id="rId7" Type="http://schemas.openxmlformats.org/officeDocument/2006/relationships/hyperlink" Target="https://books.google.co.cr/books?id=AmQPCQAAQBAJ&amp;pg=PA200&amp;dq=robot+dead+reckoning&amp;hl=es&amp;sa=X&amp;redir_esc=y#v=onepage&amp;q=robot%20dead%20reckoning&amp;f=fals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Localización y planeación de trayectorias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2390266" y="3238450"/>
            <a:ext cx="6331500" cy="1241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Andrés Bejarano, Carlos Mata, Julio César Guzmán, José Pablo Ureña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4294967295" type="title"/>
          </p:nvPr>
        </p:nvSpPr>
        <p:spPr>
          <a:xfrm>
            <a:off x="535775" y="442025"/>
            <a:ext cx="77817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Trayectorias coordinadas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574000" y="1609450"/>
            <a:ext cx="7810800" cy="3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Lleva todas las articulaciones a su posición final de manera simultánea.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Se ajustan las velocidades del actuador a la velocidad de la articulación más lenta.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Se busca no forzar a los actuadores y evitar tiempos largos de espera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265500" y="1912650"/>
            <a:ext cx="4045199" cy="1318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b="0" lang="en" sz="2400">
                <a:solidFill>
                  <a:schemeClr val="dk2"/>
                </a:solidFill>
              </a:rPr>
              <a:t>Metodos de planificación de trayectorias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8249" y="0"/>
            <a:ext cx="45857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4294967295" type="title"/>
          </p:nvPr>
        </p:nvSpPr>
        <p:spPr>
          <a:xfrm>
            <a:off x="535775" y="442025"/>
            <a:ext cx="77817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Grafos de visibilidad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562750" y="1485650"/>
            <a:ext cx="7781700" cy="3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Dos puntos en un plano son </a:t>
            </a:r>
            <a:r>
              <a:rPr i="1" lang="en" sz="1800"/>
              <a:t>visibles </a:t>
            </a:r>
            <a:r>
              <a:rPr lang="en" sz="1800"/>
              <a:t>si y sólo sí se pueden unir mediante una recta que no intercepte ningún obstáculo</a:t>
            </a:r>
            <a:br>
              <a:rPr lang="en" sz="1800"/>
            </a:b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Se construye un grafo donde los nodos son el punto inicial y final y los vértices de todos los obstáculos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4832750" y="980400"/>
            <a:ext cx="4033799" cy="3182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El grafo es el resultado de unir todos los nodos visibles! 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Se puede usar un algoritmo de búsqueda de grafos para generar la mejor ruta entre el inicio y destino.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9326"/>
            <a:ext cx="4121074" cy="176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506475" y="3095100"/>
            <a:ext cx="31176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Figura 1: grafo de visibilidad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9500" y="463900"/>
            <a:ext cx="78177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Diagramas de Voronoi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9500" y="1168650"/>
            <a:ext cx="7817700" cy="206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Se definen como “una proyección del espacio libre del entorno en una red de curvas unidimensionales que yacen en dicho espacio libre”</a:t>
            </a:r>
            <a:br>
              <a:rPr lang="en" sz="1800"/>
            </a:b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Si C</a:t>
            </a:r>
            <a:r>
              <a:rPr baseline="-25000" lang="en" sz="1800"/>
              <a:t>1</a:t>
            </a:r>
            <a:r>
              <a:rPr lang="en" sz="1800"/>
              <a:t> define las posiciones libres de obstáculos en un entorno, existe la función R </a:t>
            </a:r>
            <a:r>
              <a:rPr i="1" lang="en" sz="1800"/>
              <a:t>retracción </a:t>
            </a:r>
            <a:r>
              <a:rPr lang="en" sz="1800"/>
              <a:t>que construye un subconjunto C</a:t>
            </a:r>
            <a:r>
              <a:rPr baseline="-25000" lang="en" sz="1800"/>
              <a:t>v </a:t>
            </a:r>
            <a:r>
              <a:rPr lang="en" sz="1800"/>
              <a:t> continuo de C</a:t>
            </a:r>
            <a:r>
              <a:rPr baseline="-25000" lang="en" sz="1800"/>
              <a:t>1</a:t>
            </a:r>
            <a:r>
              <a:rPr lang="en" sz="1800"/>
              <a:t>.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0281" y="3105456"/>
            <a:ext cx="2563453" cy="7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3736625" y="3950475"/>
            <a:ext cx="27348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Figura 2: función de retracción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283098" y="712150"/>
            <a:ext cx="8304300" cy="38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“Existe una trayectoría válida desde Q</a:t>
            </a:r>
            <a:r>
              <a:rPr baseline="-25000" lang="en"/>
              <a:t>1</a:t>
            </a:r>
            <a:r>
              <a:rPr lang="en"/>
              <a:t> hasta Q</a:t>
            </a:r>
            <a:r>
              <a:rPr baseline="-25000" lang="en"/>
              <a:t>2</a:t>
            </a:r>
            <a:r>
              <a:rPr lang="en"/>
              <a:t> si existe una curva continua desde RT(Q</a:t>
            </a:r>
            <a:r>
              <a:rPr baseline="-25000" lang="en"/>
              <a:t>1</a:t>
            </a:r>
            <a:r>
              <a:rPr lang="en"/>
              <a:t>) a RT(Q</a:t>
            </a:r>
            <a:r>
              <a:rPr baseline="-25000" lang="en"/>
              <a:t>2</a:t>
            </a:r>
            <a:r>
              <a:rPr lang="en"/>
              <a:t>)”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9500" y="463900"/>
            <a:ext cx="78177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Diagramas de Voronoi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9500" y="1168650"/>
            <a:ext cx="7817700" cy="206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El propósito del diagrama es ampliar al máximo la distancia entre el robot y los obstáculos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3600" y="2119675"/>
            <a:ext cx="3176800" cy="24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9500" y="463900"/>
            <a:ext cx="78177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Roadmap Probabilístico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9500" y="1168650"/>
            <a:ext cx="7817700" cy="206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Consiste en generar un número n de configuraciones libres de colisión de forma aleatoria</a:t>
            </a:r>
            <a:br>
              <a:rPr lang="en" sz="2400"/>
            </a:b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Se conecta cada uno de los nodos con sus nodos más cercanos siguiendo una métrica</a:t>
            </a:r>
            <a:br>
              <a:rPr lang="en" sz="2400"/>
            </a:b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Se aplica el algoritmo A*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9500" y="463900"/>
            <a:ext cx="78177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Modelado del espacio libre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9500" y="1168650"/>
            <a:ext cx="7817700" cy="206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Los obstáculos son polígonos (CRG) y se pretende que el robot se mueva lo más alejado de los obstáculos</a:t>
            </a:r>
            <a:br>
              <a:rPr lang="en" sz="2400"/>
            </a:b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La ruta es una sucesión de CRG interconectados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283100" y="712150"/>
            <a:ext cx="8620500" cy="1019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Pasos para construir el CRG</a:t>
            </a:r>
          </a:p>
        </p:txBody>
      </p:sp>
      <p:sp>
        <p:nvSpPr>
          <p:cNvPr id="186" name="Shape 186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type="title"/>
          </p:nvPr>
        </p:nvSpPr>
        <p:spPr>
          <a:xfrm>
            <a:off x="6125275" y="2061900"/>
            <a:ext cx="2400900" cy="200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Se repite el proceso para construir una red de CRG</a:t>
            </a:r>
          </a:p>
        </p:txBody>
      </p:sp>
      <p:sp>
        <p:nvSpPr>
          <p:cNvPr id="190" name="Shape 190"/>
          <p:cNvSpPr txBox="1"/>
          <p:nvPr>
            <p:ph type="title"/>
          </p:nvPr>
        </p:nvSpPr>
        <p:spPr>
          <a:xfrm>
            <a:off x="447975" y="2061900"/>
            <a:ext cx="2400900" cy="200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Se calcula el eje de la CRG como la bisectriz del ángulo a formado por las rectas</a:t>
            </a:r>
          </a:p>
        </p:txBody>
      </p:sp>
      <p:sp>
        <p:nvSpPr>
          <p:cNvPr id="191" name="Shape 191"/>
          <p:cNvSpPr txBox="1"/>
          <p:nvPr>
            <p:ph type="title"/>
          </p:nvPr>
        </p:nvSpPr>
        <p:spPr>
          <a:xfrm>
            <a:off x="3286625" y="2061900"/>
            <a:ext cx="2400900" cy="200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Por ambos lados de las aristas se construyen rectas paralelas al eje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6"/>
            <a:ext cx="4254600" cy="481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5999" y="147300"/>
            <a:ext cx="2071999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2855550" y="687397"/>
            <a:ext cx="3432899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Agenda</a:t>
            </a:r>
          </a:p>
        </p:txBody>
      </p:sp>
      <p:sp>
        <p:nvSpPr>
          <p:cNvPr id="81" name="Shape 81"/>
          <p:cNvSpPr txBox="1"/>
          <p:nvPr>
            <p:ph idx="4294967295" type="body"/>
          </p:nvPr>
        </p:nvSpPr>
        <p:spPr>
          <a:xfrm>
            <a:off x="2855550" y="1377480"/>
            <a:ext cx="3432899" cy="332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Introducción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Planeación de trayectorias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Localización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Conclusión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9500" y="463900"/>
            <a:ext cx="78177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Descomposición en celdas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19500" y="1168650"/>
            <a:ext cx="7817700" cy="206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Se divide el espacio en celdas; la ruta es una sucesión de celdas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Descomposición trapezoidal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El grafo de conectividad se construye uniendo los puntos medios de las rectas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4037" y="3428337"/>
            <a:ext cx="3000375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2993800" y="4805850"/>
            <a:ext cx="28362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Figura 3: grafo de conectividad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9500" y="463900"/>
            <a:ext cx="78177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Campos potenciales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9500" y="1168650"/>
            <a:ext cx="7817700" cy="314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Se centra en la planificación local en entornos desconocidos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Primero se debe calcular el potencial U(p) para una posición p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Luego se determina el vector de fuerza artificial F(p)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Los actuadores del vehículo se mueven según el sentido, dirección y aceleración dados por F(p)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9500" y="463900"/>
            <a:ext cx="78177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Campos potenciales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508" y="1491708"/>
            <a:ext cx="2576974" cy="6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0262" y="2297100"/>
            <a:ext cx="1809449" cy="5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0263" y="2959238"/>
            <a:ext cx="2925149" cy="86744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1924600" y="3747900"/>
            <a:ext cx="24873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Figura 4: Ecuaciones de campos potenciales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subTitle"/>
          </p:nvPr>
        </p:nvSpPr>
        <p:spPr>
          <a:xfrm>
            <a:off x="150025" y="2039525"/>
            <a:ext cx="4045200" cy="3836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4800">
                <a:solidFill>
                  <a:schemeClr val="dk1"/>
                </a:solidFill>
              </a:rPr>
              <a:t>Localización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0" l="19509" r="19503" t="0"/>
          <a:stretch/>
        </p:blipFill>
        <p:spPr>
          <a:xfrm>
            <a:off x="4488725" y="0"/>
            <a:ext cx="4655271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Localización Relativa</a:t>
            </a:r>
          </a:p>
        </p:txBody>
      </p:sp>
      <p:sp>
        <p:nvSpPr>
          <p:cNvPr id="226" name="Shape 226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Dead Reckoning</a:t>
            </a:r>
          </a:p>
        </p:txBody>
      </p:sp>
      <p:sp>
        <p:nvSpPr>
          <p:cNvPr id="227" name="Shape 2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Utiliza la cinemática y odometría para conocer la posición y orientación del robot.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Se suele combinar con sistemas cartesianos.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/>
          <p:nvPr/>
        </p:nvSpPr>
        <p:spPr>
          <a:xfrm>
            <a:off x="4558800" y="854175"/>
            <a:ext cx="4585200" cy="36675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 txBox="1"/>
          <p:nvPr>
            <p:ph idx="2" type="body"/>
          </p:nvPr>
        </p:nvSpPr>
        <p:spPr>
          <a:xfrm>
            <a:off x="4869725" y="1115625"/>
            <a:ext cx="4151100" cy="3144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chemeClr val="accent5"/>
                </a:solidFill>
              </a:rPr>
              <a:t>Dead reckoning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har char="➕"/>
            </a:pPr>
            <a:r>
              <a:rPr lang="en">
                <a:solidFill>
                  <a:schemeClr val="lt1"/>
                </a:solidFill>
              </a:rPr>
              <a:t> </a:t>
            </a:r>
            <a:r>
              <a:rPr lang="en"/>
              <a:t>Útil debido a que toma la información de los sensores del robot.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➖"/>
            </a:pPr>
            <a:r>
              <a:rPr lang="en"/>
              <a:t> Propenso a acumular errores.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Localización Absoluta</a:t>
            </a:r>
          </a:p>
        </p:txBody>
      </p:sp>
      <p:sp>
        <p:nvSpPr>
          <p:cNvPr id="240" name="Shape 24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 realiza mediante GPS, mapas o puntos de referencia que puede detectar el robot.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Los puntos de referencia puede intercambiar información con el robot mediante radares, láser u otro tipo de ondas.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63800" y="1257900"/>
            <a:ext cx="4457700" cy="35658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>
            <p:ph idx="4294967295" type="body"/>
          </p:nvPr>
        </p:nvSpPr>
        <p:spPr>
          <a:xfrm>
            <a:off x="217100" y="1468500"/>
            <a:ext cx="4151100" cy="3144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chemeClr val="accent5"/>
                </a:solidFill>
              </a:rPr>
              <a:t>Localización absoluta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Char char="➕"/>
            </a:pPr>
            <a:r>
              <a:rPr lang="en">
                <a:solidFill>
                  <a:srgbClr val="FFFFFF"/>
                </a:solidFill>
              </a:rPr>
              <a:t>Es independiente de posiciones pasadas y no acumula errores.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➖"/>
            </a:pPr>
            <a:r>
              <a:rPr lang="en">
                <a:solidFill>
                  <a:srgbClr val="FFFFFF"/>
                </a:solidFill>
              </a:rPr>
              <a:t> No siempre están disponibles y no dependen únicamente del robot.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106600" y="1533275"/>
            <a:ext cx="4432800" cy="90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robot_localization</a:t>
            </a:r>
          </a:p>
        </p:txBody>
      </p:sp>
      <p:sp>
        <p:nvSpPr>
          <p:cNvPr id="252" name="Shape 25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Es un paquete de software para </a:t>
            </a:r>
            <a:r>
              <a:rPr i="1" lang="en"/>
              <a:t>Robot Operating System </a:t>
            </a:r>
            <a:r>
              <a:rPr lang="en"/>
              <a:t>(ROS).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Permite fusionar datos de múltiples sensores para obtener estimaciones con menos errores. 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4558800" y="854175"/>
            <a:ext cx="4585200" cy="36675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 txBox="1"/>
          <p:nvPr>
            <p:ph idx="4294967295" type="body"/>
          </p:nvPr>
        </p:nvSpPr>
        <p:spPr>
          <a:xfrm>
            <a:off x="4869725" y="1115625"/>
            <a:ext cx="4151100" cy="3144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chemeClr val="accent5"/>
                </a:solidFill>
              </a:rPr>
              <a:t>robot_localization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Char char="➕"/>
            </a:pPr>
            <a:r>
              <a:rPr lang="en">
                <a:solidFill>
                  <a:srgbClr val="FFFFFF"/>
                </a:solidFill>
              </a:rPr>
              <a:t>Ideal para ambientes en 3D.  Facilita la fusión de distintos tipos de sensores.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➖"/>
            </a:pPr>
            <a:r>
              <a:rPr lang="en">
                <a:solidFill>
                  <a:srgbClr val="FFFFFF"/>
                </a:solidFill>
              </a:rPr>
              <a:t>Requiere el uso de ROS en el robot.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4294967295" type="title"/>
          </p:nvPr>
        </p:nvSpPr>
        <p:spPr>
          <a:xfrm>
            <a:off x="535775" y="442025"/>
            <a:ext cx="51972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Planeación de trayectorias</a:t>
            </a:r>
          </a:p>
        </p:txBody>
      </p:sp>
      <p:sp>
        <p:nvSpPr>
          <p:cNvPr id="87" name="Shape 87"/>
          <p:cNvSpPr txBox="1"/>
          <p:nvPr>
            <p:ph idx="4294967295" type="title"/>
          </p:nvPr>
        </p:nvSpPr>
        <p:spPr>
          <a:xfrm>
            <a:off x="535775" y="1806550"/>
            <a:ext cx="5197200" cy="306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Se puede definir como “la búsqueda y obtención de estrategias de control para obtener trayectorias adecuadas, seguras y que posean la mayor calidad en su desplazamiento”.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b="12495" l="0" r="0" t="12502"/>
          <a:stretch/>
        </p:blipFill>
        <p:spPr>
          <a:xfrm>
            <a:off x="0" y="0"/>
            <a:ext cx="9143997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/>
          <p:nvPr/>
        </p:nvSpPr>
        <p:spPr>
          <a:xfrm>
            <a:off x="283000" y="297900"/>
            <a:ext cx="4547700" cy="45477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 txBox="1"/>
          <p:nvPr>
            <p:ph idx="4294967295" type="body"/>
          </p:nvPr>
        </p:nvSpPr>
        <p:spPr>
          <a:xfrm>
            <a:off x="481300" y="529650"/>
            <a:ext cx="4151100" cy="408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chemeClr val="accent5"/>
                </a:solidFill>
              </a:rPr>
              <a:t>Importancia de SLAM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Permitiría a un robot operar en ambientes desconocidos.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Desarrollos muy cercanos a alcanzar la perfección en SLAM, han sido empleados en vehículos autónomos (aéreos y terrestres), vehículos planetarios y robots domésticos.  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b="0" l="28523" r="28519" t="0"/>
          <a:stretch/>
        </p:blipFill>
        <p:spPr>
          <a:xfrm>
            <a:off x="0" y="0"/>
            <a:ext cx="45672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>
            <p:ph idx="1" type="body"/>
          </p:nvPr>
        </p:nvSpPr>
        <p:spPr>
          <a:xfrm>
            <a:off x="4832750" y="980400"/>
            <a:ext cx="4033799" cy="3182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Problema de SLAM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Debido al desconocimiento de la posición y el entorno, sólamente se conocen estos datos de forma probabilística.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Estos valores requieren refinamiento y ser procesados poco a poco constantemente.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grpSp>
        <p:nvGrpSpPr>
          <p:cNvPr id="272" name="Shape 272"/>
          <p:cNvGrpSpPr/>
          <p:nvPr/>
        </p:nvGrpSpPr>
        <p:grpSpPr>
          <a:xfrm>
            <a:off x="134987" y="2496116"/>
            <a:ext cx="2212049" cy="2504993"/>
            <a:chOff x="6803275" y="427444"/>
            <a:chExt cx="2212049" cy="2504993"/>
          </a:xfrm>
        </p:grpSpPr>
        <p:pic>
          <p:nvPicPr>
            <p:cNvPr id="273" name="Shape 2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4"/>
              <a:ext cx="2212049" cy="25049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Shape 274"/>
            <p:cNvSpPr txBox="1"/>
            <p:nvPr/>
          </p:nvSpPr>
          <p:spPr>
            <a:xfrm>
              <a:off x="6944800" y="684230"/>
              <a:ext cx="1929000" cy="2003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Últimas investigaciones han demostrado que el problema puede ser solucionado efectivamente, incluso con diversas soluciones ya aceptadas. 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b="4995" l="0" r="0" t="500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>
            <p:ph type="title"/>
          </p:nvPr>
        </p:nvSpPr>
        <p:spPr>
          <a:xfrm>
            <a:off x="283103" y="712140"/>
            <a:ext cx="6244199" cy="3835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4200">
                <a:solidFill>
                  <a:schemeClr val="accent5"/>
                </a:solidFill>
              </a:rPr>
              <a:t>Modelado y Análisis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0" lang="en" sz="2100"/>
              <a:t>El proceso de SLAM consiste en extraer características, asociación de datos, estimación del estado y actualización de las características.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0" sz="2100"/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0" lang="en" sz="2100"/>
              <a:t>Los sensores de distancia permiten corregir problemas de odometría.</a:t>
            </a:r>
          </a:p>
        </p:txBody>
      </p:sp>
      <p:grpSp>
        <p:nvGrpSpPr>
          <p:cNvPr id="281" name="Shape 281"/>
          <p:cNvGrpSpPr/>
          <p:nvPr/>
        </p:nvGrpSpPr>
        <p:grpSpPr>
          <a:xfrm>
            <a:off x="6781387" y="2496116"/>
            <a:ext cx="2212049" cy="2504993"/>
            <a:chOff x="6803275" y="427444"/>
            <a:chExt cx="2212049" cy="2504993"/>
          </a:xfrm>
        </p:grpSpPr>
        <p:pic>
          <p:nvPicPr>
            <p:cNvPr id="282" name="Shape 28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4"/>
              <a:ext cx="2212049" cy="25049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Shape 283"/>
            <p:cNvSpPr txBox="1"/>
            <p:nvPr/>
          </p:nvSpPr>
          <p:spPr>
            <a:xfrm>
              <a:off x="6944800" y="684230"/>
              <a:ext cx="1929000" cy="2003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Las características del entorno se analizan mientras el robot se mueve.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4294967295" type="title"/>
          </p:nvPr>
        </p:nvSpPr>
        <p:spPr>
          <a:xfrm>
            <a:off x="319500" y="463900"/>
            <a:ext cx="7817700" cy="75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Fuentes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607800" y="1125550"/>
            <a:ext cx="7529400" cy="4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https://es.wikibooks.org/wiki/Rob%C3%B3tica/Planificaci%C3%B3n_de_trayectorias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http://www.monografias.com/trabajos102/robotica-planificacion-trayectorias/robotica-planificacion-trayectorias.shtml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http://bibdigital.epn.edu.ec/bitstream/15000/4913/1/Planeaci%C3%B3n%20y%20seguimiento%20de%20trayectorias.pdf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https://books.google.co.cr/books?id=bANP8WWO2LgC&amp;pg=PA37&amp;dq=robot+localization&amp;hl=es&amp;sa=X&amp;redir_esc=y#v=onepage&amp;q=robot%20localization&amp;f=false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https://books.google.co.cr/books?id=AmQPCQAAQBAJ&amp;pg=PA200&amp;dq=robot+dead+reckoning&amp;hl=es&amp;sa=X&amp;redir_esc=y#v=onepage&amp;q=robot%20dead%20reckoning&amp;f=false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http://wiki.ros.org/robot_localization?action=AttachFile&amp;do=view&amp;target=robot_localization_ias13_revised.pdf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4294967295" type="title"/>
          </p:nvPr>
        </p:nvSpPr>
        <p:spPr>
          <a:xfrm>
            <a:off x="535775" y="442025"/>
            <a:ext cx="51972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O también...</a:t>
            </a:r>
          </a:p>
        </p:txBody>
      </p:sp>
      <p:sp>
        <p:nvSpPr>
          <p:cNvPr id="93" name="Shape 93"/>
          <p:cNvSpPr txBox="1"/>
          <p:nvPr>
            <p:ph idx="4294967295" type="title"/>
          </p:nvPr>
        </p:nvSpPr>
        <p:spPr>
          <a:xfrm>
            <a:off x="535775" y="1806550"/>
            <a:ext cx="5197200" cy="306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Como la función temporal T</a:t>
            </a:r>
            <a:r>
              <a:rPr b="0" baseline="-25000" lang="en" sz="1800">
                <a:latin typeface="Lato"/>
                <a:ea typeface="Lato"/>
                <a:cs typeface="Lato"/>
                <a:sym typeface="Lato"/>
              </a:rPr>
              <a:t>n 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(t) que permita ir de una localización inicial T a una localización final F.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Es importante conocer primero el espacio de trabajo! La trayectoria depende de las características del robot y sus alrededores. 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283100" y="712150"/>
            <a:ext cx="8631599" cy="3835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Existen 3 tipos principales de trayectorias</a:t>
            </a: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3600">
                <a:solidFill>
                  <a:schemeClr val="dk1"/>
                </a:solidFill>
              </a:rPr>
              <a:t>Punto a Punto</a:t>
            </a: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3600">
                <a:solidFill>
                  <a:schemeClr val="dk1"/>
                </a:solidFill>
              </a:rPr>
              <a:t>Continuas</a:t>
            </a: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3600">
                <a:solidFill>
                  <a:schemeClr val="dk1"/>
                </a:solidFill>
              </a:rPr>
              <a:t>Coordinadas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4294967295" type="title"/>
          </p:nvPr>
        </p:nvSpPr>
        <p:spPr>
          <a:xfrm>
            <a:off x="535775" y="442025"/>
            <a:ext cx="77817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Trayectorias punto a punto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630275" y="1204275"/>
            <a:ext cx="7687200" cy="3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El control de cada articulación es independiente</a:t>
            </a:r>
            <a:br>
              <a:rPr lang="en" sz="1800"/>
            </a:b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Se lleva cada articulación desde su punto inicial a su punto final</a:t>
            </a:r>
            <a:br>
              <a:rPr lang="en" sz="1800"/>
            </a:b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Se enfoca en completar el movimiento en el menor tiempo posible</a:t>
            </a:r>
            <a:br>
              <a:rPr lang="en" sz="1800"/>
            </a:b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Se puede mover un eje a la vez, en el cual cada articulación espera a que las otras completen su movimiento.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O se pueden mover todos los ejes a la vez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283098" y="712150"/>
            <a:ext cx="8622299" cy="3835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5"/>
                </a:solidFill>
              </a:rPr>
              <a:t>Las trayectorias punto a punto son útiles cuando el manipulador no se mueve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4294967295" type="title"/>
          </p:nvPr>
        </p:nvSpPr>
        <p:spPr>
          <a:xfrm>
            <a:off x="535775" y="442025"/>
            <a:ext cx="77817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Trayectorias continuas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754075" y="1395600"/>
            <a:ext cx="77772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Se realiza un cálculo de coordenadas en un plano cartesiano (a diferencia de las trayectorias punto a punto que trabajan en el plano de las articulaciones)</a:t>
            </a:r>
            <a:br>
              <a:rPr lang="en" sz="1800"/>
            </a:b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Se realizan cálculos para que cada articulación siga todos los puntos</a:t>
            </a:r>
            <a:br>
              <a:rPr lang="en" sz="1800"/>
            </a:b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6"/>
            <a:ext cx="4254600" cy="481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5999" y="147300"/>
            <a:ext cx="2071999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2855550" y="78867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Tipos de trayectorias continuas</a:t>
            </a:r>
          </a:p>
        </p:txBody>
      </p:sp>
      <p:sp>
        <p:nvSpPr>
          <p:cNvPr id="123" name="Shape 123"/>
          <p:cNvSpPr txBox="1"/>
          <p:nvPr>
            <p:ph idx="4294967295" type="body"/>
          </p:nvPr>
        </p:nvSpPr>
        <p:spPr>
          <a:xfrm>
            <a:off x="2855550" y="1377480"/>
            <a:ext cx="3432899" cy="332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Interpoladas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Más sencillas y fáciles de controlar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Riesgo de choques con obstáculos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Cartesianas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Se controla directamente el movimiento. Es mas dificil de implementar.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