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329184" x="304800"/>
            <a:ext cy="6196819" cx="8532054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8F8F8"/>
              </a:gs>
              <a:gs pos="100000">
                <a:srgbClr val="DADADA"/>
              </a:gs>
            </a:gsLst>
            <a:lin ang="5400000" scaled="0"/>
          </a:gradFill>
          <a:ln w="9525" cap="rnd">
            <a:solidFill>
              <a:srgbClr val="B1B0AE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Shape 14"/>
          <p:cNvSpPr/>
          <p:nvPr/>
        </p:nvSpPr>
        <p:spPr>
          <a:xfrm>
            <a:off y="434162" x="418595"/>
            <a:ext cy="3108959" cx="8306809"/>
          </a:xfrm>
          <a:prstGeom prst="roundRect">
            <a:avLst>
              <a:gd fmla="val 4578" name="adj"/>
            </a:avLst>
          </a:prstGeom>
          <a:gradFill>
            <a:gsLst>
              <a:gs pos="0">
                <a:schemeClr val="lt1"/>
              </a:gs>
              <a:gs pos="55000">
                <a:srgbClr val="E1E1E1"/>
              </a:gs>
              <a:gs pos="100000">
                <a:srgbClr val="9F9F9F"/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y="1820206" x="722375"/>
            <a:ext cy="1828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685032" x="722375"/>
            <a:ext cy="914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-11176" marL="36576">
              <a:spcBef>
                <a:spcPts val="0"/>
              </a:spcBef>
              <a:buClr>
                <a:schemeClr val="accent1"/>
              </a:buClr>
              <a:buFont typeface="Noto Symbol"/>
              <a:buNone/>
              <a:defRPr/>
            </a:lvl1pPr>
            <a:lvl2pPr algn="ctr" rtl="0" marR="0" indent="0" marL="457200">
              <a:spcBef>
                <a:spcPts val="250"/>
              </a:spcBef>
              <a:buClr>
                <a:schemeClr val="accent1"/>
              </a:buClr>
              <a:buFont typeface="Verdana"/>
              <a:buNone/>
              <a:defRPr/>
            </a:lvl2pPr>
            <a:lvl3pPr algn="ctr" rtl="0" marR="0" indent="0" marL="914400">
              <a:spcBef>
                <a:spcPts val="250"/>
              </a:spcBef>
              <a:buClr>
                <a:srgbClr val="FF4B60"/>
              </a:buClr>
              <a:buFont typeface="Noto Symbol"/>
              <a:buNone/>
              <a:defRPr/>
            </a:lvl3pPr>
            <a:lvl4pPr algn="ctr" rtl="0" marR="0" indent="0" marL="1371600">
              <a:spcBef>
                <a:spcPts val="230"/>
              </a:spcBef>
              <a:buClr>
                <a:srgbClr val="FF4B60"/>
              </a:buClr>
              <a:buFont typeface="Verdana"/>
              <a:buNone/>
              <a:defRPr/>
            </a:lvl4pPr>
            <a:lvl5pPr algn="ctr" rtl="0" marR="0" indent="0" marL="1828800">
              <a:spcBef>
                <a:spcPts val="250"/>
              </a:spcBef>
              <a:buClr>
                <a:srgbClr val="49AAE4"/>
              </a:buClr>
              <a:buFont typeface="Noto Symbol"/>
              <a:buNone/>
              <a:defRPr/>
            </a:lvl5pPr>
            <a:lvl6pPr algn="ctr" rtl="0" marR="0" indent="0" marL="2286000">
              <a:spcBef>
                <a:spcPts val="250"/>
              </a:spcBef>
              <a:buClr>
                <a:srgbClr val="49AAE4"/>
              </a:buClr>
              <a:buFont typeface="Verdana"/>
              <a:buNone/>
              <a:defRPr/>
            </a:lvl6pPr>
            <a:lvl7pPr algn="ctr" rtl="0" marR="0" indent="0" marL="2743200">
              <a:spcBef>
                <a:spcPts val="255"/>
              </a:spcBef>
              <a:buClr>
                <a:srgbClr val="49AAE4"/>
              </a:buClr>
              <a:buFont typeface="Noto Symbol"/>
              <a:buNone/>
              <a:defRPr/>
            </a:lvl7pPr>
            <a:lvl8pPr algn="ctr" rtl="0" marR="0" indent="0" marL="3200400">
              <a:spcBef>
                <a:spcPts val="257"/>
              </a:spcBef>
              <a:buClr>
                <a:srgbClr val="49AAE4"/>
              </a:buClr>
              <a:buFont typeface="Verdana"/>
              <a:buNone/>
              <a:defRPr/>
            </a:lvl8pPr>
            <a:lvl9pPr algn="ctr" rtl="0" marR="0" indent="0" marL="3657600">
              <a:spcBef>
                <a:spcPts val="255"/>
              </a:spcBef>
              <a:buClr>
                <a:srgbClr val="49AAE4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y="-1467612" x="2500883"/>
            <a:ext cy="8183880" cx="41879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22935" marL="265176">
              <a:spcBef>
                <a:spcPts val="25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algn="l" rtl="0" indent="-53340" marL="548640">
              <a:spcBef>
                <a:spcPts val="250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algn="l" rtl="0" indent="-49783" marL="786384">
              <a:spcBef>
                <a:spcPts val="250"/>
              </a:spcBef>
              <a:buClr>
                <a:srgbClr val="FF4B60"/>
              </a:buClr>
              <a:buFont typeface="Noto Symbol"/>
              <a:buChar char="⚫"/>
              <a:defRPr/>
            </a:lvl3pPr>
            <a:lvl4pPr algn="l" rtl="0" indent="-50800" marL="1024128">
              <a:spcBef>
                <a:spcPts val="230"/>
              </a:spcBef>
              <a:buClr>
                <a:srgbClr val="FF4B60"/>
              </a:buClr>
              <a:buFont typeface="Verdana"/>
              <a:buChar char="◦"/>
              <a:defRPr/>
            </a:lvl4pPr>
            <a:lvl5pPr algn="l" rtl="0" indent="-73660" marL="1280160">
              <a:spcBef>
                <a:spcPts val="250"/>
              </a:spcBef>
              <a:buClr>
                <a:srgbClr val="49AAE4"/>
              </a:buClr>
              <a:buFont typeface="Noto Symbol"/>
              <a:buChar char="⚫"/>
              <a:defRPr/>
            </a:lvl5pPr>
            <a:lvl6pPr algn="l" rtl="0" indent="-87122" marL="1490472">
              <a:spcBef>
                <a:spcPts val="250"/>
              </a:spcBef>
              <a:buClr>
                <a:srgbClr val="49AAE4"/>
              </a:buClr>
              <a:buFont typeface="Verdana"/>
              <a:buChar char="◦"/>
              <a:defRPr/>
            </a:lvl6pPr>
            <a:lvl7pPr algn="l" rtl="0" indent="-94233" marL="1700784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7pPr>
            <a:lvl8pPr algn="l" rtl="0" indent="-97789" marL="1920240">
              <a:spcBef>
                <a:spcPts val="257"/>
              </a:spcBef>
              <a:buClr>
                <a:srgbClr val="49AAE4"/>
              </a:buClr>
              <a:buFont typeface="Verdana"/>
              <a:buChar char="◦"/>
              <a:defRPr/>
            </a:lvl8pPr>
            <a:lvl9pPr algn="l" rtl="0" indent="-97789" marL="2148840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y="2171703" x="4991100"/>
            <a:ext cy="1981199" cx="525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y="190502" x="876299"/>
            <a:ext cy="5943599" cx="5257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22935" marL="265176">
              <a:spcBef>
                <a:spcPts val="25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algn="l" rtl="0" indent="-53340" marL="548640">
              <a:spcBef>
                <a:spcPts val="250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algn="l" rtl="0" indent="-49783" marL="786384">
              <a:spcBef>
                <a:spcPts val="250"/>
              </a:spcBef>
              <a:buClr>
                <a:srgbClr val="FF4B60"/>
              </a:buClr>
              <a:buFont typeface="Noto Symbol"/>
              <a:buChar char="⚫"/>
              <a:defRPr/>
            </a:lvl3pPr>
            <a:lvl4pPr algn="l" rtl="0" indent="-50800" marL="1024128">
              <a:spcBef>
                <a:spcPts val="230"/>
              </a:spcBef>
              <a:buClr>
                <a:srgbClr val="FF4B60"/>
              </a:buClr>
              <a:buFont typeface="Verdana"/>
              <a:buChar char="◦"/>
              <a:defRPr/>
            </a:lvl4pPr>
            <a:lvl5pPr algn="l" rtl="0" indent="-73660" marL="1280160">
              <a:spcBef>
                <a:spcPts val="250"/>
              </a:spcBef>
              <a:buClr>
                <a:srgbClr val="49AAE4"/>
              </a:buClr>
              <a:buFont typeface="Noto Symbol"/>
              <a:buChar char="⚫"/>
              <a:defRPr/>
            </a:lvl5pPr>
            <a:lvl6pPr algn="l" rtl="0" indent="-87122" marL="1490472">
              <a:spcBef>
                <a:spcPts val="250"/>
              </a:spcBef>
              <a:buClr>
                <a:srgbClr val="49AAE4"/>
              </a:buClr>
              <a:buFont typeface="Verdana"/>
              <a:buChar char="◦"/>
              <a:defRPr/>
            </a:lvl6pPr>
            <a:lvl7pPr algn="l" rtl="0" indent="-94233" marL="1700784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7pPr>
            <a:lvl8pPr algn="l" rtl="0" indent="-97789" marL="1920240">
              <a:spcBef>
                <a:spcPts val="257"/>
              </a:spcBef>
              <a:buClr>
                <a:srgbClr val="49AAE4"/>
              </a:buClr>
              <a:buFont typeface="Verdana"/>
              <a:buChar char="◦"/>
              <a:defRPr/>
            </a:lvl8pPr>
            <a:lvl9pPr algn="l" rtl="0" indent="-97789" marL="2148840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22935" marL="265176">
              <a:spcBef>
                <a:spcPts val="25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algn="l" rtl="0" indent="-53340" marL="548640">
              <a:spcBef>
                <a:spcPts val="250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algn="l" rtl="0" indent="-49783" marL="786384">
              <a:spcBef>
                <a:spcPts val="250"/>
              </a:spcBef>
              <a:buClr>
                <a:srgbClr val="FF4B60"/>
              </a:buClr>
              <a:buFont typeface="Noto Symbol"/>
              <a:buChar char="⚫"/>
              <a:defRPr/>
            </a:lvl3pPr>
            <a:lvl4pPr algn="l" rtl="0" indent="-50800" marL="1024128">
              <a:spcBef>
                <a:spcPts val="230"/>
              </a:spcBef>
              <a:buClr>
                <a:srgbClr val="FF4B60"/>
              </a:buClr>
              <a:buFont typeface="Verdana"/>
              <a:buChar char="◦"/>
              <a:defRPr/>
            </a:lvl4pPr>
            <a:lvl5pPr algn="l" rtl="0" indent="-73660" marL="1280160">
              <a:spcBef>
                <a:spcPts val="250"/>
              </a:spcBef>
              <a:buClr>
                <a:srgbClr val="49AAE4"/>
              </a:buClr>
              <a:buFont typeface="Noto Symbol"/>
              <a:buChar char="⚫"/>
              <a:defRPr/>
            </a:lvl5pPr>
            <a:lvl6pPr algn="l" rtl="0" indent="-87122" marL="1490472">
              <a:spcBef>
                <a:spcPts val="250"/>
              </a:spcBef>
              <a:buClr>
                <a:srgbClr val="49AAE4"/>
              </a:buClr>
              <a:buFont typeface="Verdana"/>
              <a:buChar char="◦"/>
              <a:defRPr/>
            </a:lvl6pPr>
            <a:lvl7pPr algn="l" rtl="0" indent="-94233" marL="1700784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7pPr>
            <a:lvl8pPr algn="l" rtl="0" indent="-97789" marL="1920240">
              <a:spcBef>
                <a:spcPts val="257"/>
              </a:spcBef>
              <a:buClr>
                <a:srgbClr val="49AAE4"/>
              </a:buClr>
              <a:buFont typeface="Verdana"/>
              <a:buChar char="◦"/>
              <a:defRPr/>
            </a:lvl8pPr>
            <a:lvl9pPr algn="l" rtl="0" indent="-97789" marL="2148840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>
            <a:off y="329184" x="304800"/>
            <a:ext cy="6196819" cx="8532054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8F8F8"/>
              </a:gs>
              <a:gs pos="100000">
                <a:srgbClr val="DADADA"/>
              </a:gs>
            </a:gsLst>
            <a:lin ang="5400000" scaled="0"/>
          </a:gradFill>
          <a:ln w="9525" cap="rnd">
            <a:solidFill>
              <a:srgbClr val="B1B0AE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Shape 28"/>
          <p:cNvSpPr/>
          <p:nvPr/>
        </p:nvSpPr>
        <p:spPr>
          <a:xfrm>
            <a:off y="434162" x="418595"/>
            <a:ext cy="4341329" cx="830680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E1E1E1"/>
              </a:gs>
              <a:gs pos="100000">
                <a:srgbClr val="9F9F9F"/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4928616" x="468343"/>
            <a:ext cy="676655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79766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5624483" x="468343"/>
            <a:ext cy="420624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36576" indent="0" marL="0">
              <a:spcBef>
                <a:spcPts val="0"/>
              </a:spcBef>
              <a:spcAft>
                <a:spcPts val="0"/>
              </a:spcAft>
              <a:buClr>
                <a:srgbClr val="B65D00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4985589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530352" x="514352"/>
            <a:ext cy="4389119" cx="39319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530352" x="4755360"/>
            <a:ext cy="4389119" cx="39319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579437" x="607224"/>
            <a:ext cy="792162" cx="39319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Font typeface="Verdana"/>
              <a:buNone/>
              <a:defRPr/>
            </a:lvl2pPr>
            <a:lvl3pPr rtl="0">
              <a:spcBef>
                <a:spcPts val="0"/>
              </a:spcBef>
              <a:buFont typeface="Verdana"/>
              <a:buNone/>
              <a:defRPr/>
            </a:lvl3pPr>
            <a:lvl4pPr rtl="0">
              <a:spcBef>
                <a:spcPts val="0"/>
              </a:spcBef>
              <a:buFont typeface="Verdana"/>
              <a:buNone/>
              <a:defRPr/>
            </a:lvl4pPr>
            <a:lvl5pPr rtl="0">
              <a:spcBef>
                <a:spcPts val="0"/>
              </a:spcBef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579437" x="4652169"/>
            <a:ext cy="792162" cx="39319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Font typeface="Verdana"/>
              <a:buNone/>
              <a:defRPr/>
            </a:lvl2pPr>
            <a:lvl3pPr rtl="0">
              <a:spcBef>
                <a:spcPts val="0"/>
              </a:spcBef>
              <a:buFont typeface="Verdana"/>
              <a:buNone/>
              <a:defRPr/>
            </a:lvl3pPr>
            <a:lvl4pPr rtl="0">
              <a:spcBef>
                <a:spcPts val="0"/>
              </a:spcBef>
              <a:buFont typeface="Verdana"/>
              <a:buNone/>
              <a:defRPr/>
            </a:lvl4pPr>
            <a:lvl5pPr rtl="0">
              <a:spcBef>
                <a:spcPts val="0"/>
              </a:spcBef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y="1447800" x="607224"/>
            <a:ext cy="3489959" cx="39319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algn="l" rtl="0">
              <a:spcBef>
                <a:spcPts val="0"/>
              </a:spcBef>
              <a:defRPr/>
            </a:lvl2pPr>
            <a:lvl3pPr algn="l" rtl="0">
              <a:spcBef>
                <a:spcPts val="0"/>
              </a:spcBef>
              <a:defRPr/>
            </a:lvl3pPr>
            <a:lvl4pPr algn="l" rtl="0">
              <a:spcBef>
                <a:spcPts val="0"/>
              </a:spcBef>
              <a:defRPr/>
            </a:lvl4pPr>
            <a:lvl5pPr algn="l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y="1447800" x="4652169"/>
            <a:ext cy="3489959" cx="39319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algn="l" rtl="0">
              <a:spcBef>
                <a:spcPts val="0"/>
              </a:spcBef>
              <a:defRPr/>
            </a:lvl2pPr>
            <a:lvl3pPr algn="l" rtl="0">
              <a:spcBef>
                <a:spcPts val="0"/>
              </a:spcBef>
              <a:defRPr/>
            </a:lvl3pPr>
            <a:lvl4pPr algn="l" rtl="0">
              <a:spcBef>
                <a:spcPts val="0"/>
              </a:spcBef>
              <a:defRPr/>
            </a:lvl4pPr>
            <a:lvl5pPr algn="l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4985589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/>
        </p:nvSpPr>
        <p:spPr>
          <a:xfrm>
            <a:off y="329184" x="304800"/>
            <a:ext cy="6196819" cx="8532054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8F8F8"/>
              </a:gs>
              <a:gs pos="100000">
                <a:srgbClr val="DADADA"/>
              </a:gs>
            </a:gsLst>
            <a:lin ang="5400000" scaled="0"/>
          </a:gradFill>
          <a:ln w="9525" cap="rnd">
            <a:solidFill>
              <a:srgbClr val="B1B0AE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533400" x="5538783"/>
            <a:ext cy="9144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447801" x="5538846"/>
            <a:ext cy="4206112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marR="18288" indent="-5588" marL="18288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y="930144" x="761372"/>
            <a:ext cy="4724401" cx="462615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buFont typeface="Verdana"/>
              <a:buNone/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/>
        </p:nvSpPr>
        <p:spPr>
          <a:xfrm>
            <a:off y="329184" x="304800"/>
            <a:ext cy="6196819" cx="8532054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8F8F8"/>
              </a:gs>
              <a:gs pos="100000">
                <a:srgbClr val="DADADA"/>
              </a:gs>
            </a:gsLst>
            <a:lin ang="5400000" scaled="0"/>
          </a:gradFill>
          <a:ln w="9525" cap="rnd">
            <a:solidFill>
              <a:srgbClr val="B1B0AE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Shape 69"/>
          <p:cNvSpPr/>
          <p:nvPr/>
        </p:nvSpPr>
        <p:spPr>
          <a:xfrm>
            <a:off y="434162" x="6400800"/>
            <a:ext cy="4343400" cx="2324604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y="5012055" x="457200"/>
            <a:ext cy="105156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79766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533400" x="6462712"/>
            <a:ext cy="4211480" cx="22402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7619" marL="4572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y="435768" x="421479"/>
            <a:ext cy="4343400" cx="5925311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504E49"/>
          </a:solidFill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buClr>
                <a:srgbClr val="A6A299"/>
              </a:buClr>
              <a:buFont typeface="Verdana"/>
              <a:buNone/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329184" x="304800"/>
            <a:ext cy="6196819" cx="8532054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8F8F8"/>
              </a:gs>
              <a:gs pos="100000">
                <a:srgbClr val="DADADA"/>
              </a:gs>
            </a:gsLst>
            <a:lin ang="5400000" scaled="0"/>
          </a:gradFill>
          <a:ln w="9525" cap="rnd">
            <a:solidFill>
              <a:srgbClr val="B1B0AE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" name="Shape 6"/>
          <p:cNvSpPr/>
          <p:nvPr/>
        </p:nvSpPr>
        <p:spPr>
          <a:xfrm>
            <a:off y="434162" x="418595"/>
            <a:ext cy="5486399" cx="830680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E1E1E1"/>
              </a:gs>
              <a:gs pos="100000">
                <a:srgbClr val="9F9F9F"/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y="4985589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rgbClr val="FFB05D"/>
              </a:buClr>
              <a:buFont typeface="Verdana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22935" marL="265176">
              <a:spcBef>
                <a:spcPts val="25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algn="l" rtl="0" marR="0" indent="-53340" marL="548640">
              <a:spcBef>
                <a:spcPts val="250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algn="l" rtl="0" marR="0" indent="-49783" marL="786384">
              <a:spcBef>
                <a:spcPts val="250"/>
              </a:spcBef>
              <a:buClr>
                <a:srgbClr val="FF4B60"/>
              </a:buClr>
              <a:buFont typeface="Noto Symbol"/>
              <a:buChar char="⚫"/>
              <a:defRPr/>
            </a:lvl3pPr>
            <a:lvl4pPr algn="l" rtl="0" marR="0" indent="-50800" marL="1024128">
              <a:spcBef>
                <a:spcPts val="230"/>
              </a:spcBef>
              <a:buClr>
                <a:srgbClr val="FF4B60"/>
              </a:buClr>
              <a:buFont typeface="Verdana"/>
              <a:buChar char="◦"/>
              <a:defRPr/>
            </a:lvl4pPr>
            <a:lvl5pPr algn="l" rtl="0" marR="0" indent="-73660" marL="1280160">
              <a:spcBef>
                <a:spcPts val="250"/>
              </a:spcBef>
              <a:buClr>
                <a:srgbClr val="49AAE4"/>
              </a:buClr>
              <a:buFont typeface="Noto Symbol"/>
              <a:buChar char="⚫"/>
              <a:defRPr/>
            </a:lvl5pPr>
            <a:lvl6pPr algn="l" rtl="0" marR="0" indent="-87122" marL="1490472">
              <a:spcBef>
                <a:spcPts val="250"/>
              </a:spcBef>
              <a:buClr>
                <a:srgbClr val="49AAE4"/>
              </a:buClr>
              <a:buFont typeface="Verdana"/>
              <a:buChar char="◦"/>
              <a:defRPr/>
            </a:lvl6pPr>
            <a:lvl7pPr algn="l" rtl="0" marR="0" indent="-94233" marL="1700784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7pPr>
            <a:lvl8pPr algn="l" rtl="0" marR="0" indent="-97789" marL="1920240">
              <a:spcBef>
                <a:spcPts val="257"/>
              </a:spcBef>
              <a:buClr>
                <a:srgbClr val="49AAE4"/>
              </a:buClr>
              <a:buFont typeface="Verdana"/>
              <a:buChar char="◦"/>
              <a:defRPr/>
            </a:lvl8pPr>
            <a:lvl9pPr algn="l" rtl="0" marR="0" indent="-97789" marL="2148840">
              <a:spcBef>
                <a:spcPts val="255"/>
              </a:spcBef>
              <a:buClr>
                <a:srgbClr val="49AAE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y="6111875" x="3776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y="6111875" x="6062328"/>
            <a:ext cy="365125" cx="228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6111875" x="8348328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bibdigital.epn.edu.ec/bitstream/15000/4913/1/Planeaci%C3%B3n%20y%20seguimiento%20de%20trayectorias.pdf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1820206" x="722375"/>
            <a:ext cy="1828800" cx="7772400"/>
          </a:xfrm>
          <a:prstGeom prst="rect">
            <a:avLst/>
          </a:prstGeom>
          <a:noFill/>
          <a:ln>
            <a:noFill/>
          </a:ln>
        </p:spPr>
        <p:txBody>
          <a:bodyPr bIns="45700" rIns="45700" lIns="45700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40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Localización y planeación de trayectorias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3685032" x="722375"/>
            <a:ext cy="1760191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0" anchor="t" anchorCtr="0">
            <a:noAutofit/>
          </a:bodyPr>
          <a:lstStyle/>
          <a:p>
            <a:pPr algn="r" rtl="0" lvl="0" marR="0" indent="-11176" marL="36576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Heiner Aguilar</a:t>
            </a:r>
          </a:p>
          <a:p>
            <a:pPr algn="r" rtl="0" lvl="0" marR="0" indent="-11176" marL="36576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Victor Cordero</a:t>
            </a:r>
          </a:p>
          <a:p>
            <a:pPr algn="r" rtl="0" lvl="0" marR="0" indent="-11176" marL="36576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Kay Sander</a:t>
            </a:r>
          </a:p>
          <a:p>
            <a:pPr algn="r" rtl="0" lvl="0" marR="0" indent="-11176" marL="36576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Carlos Soto</a:t>
            </a:r>
          </a:p>
          <a:p>
            <a:pPr algn="r" rtl="0" lvl="0" marR="0" indent="-11176" marL="36576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Diego Vargas</a:t>
            </a:r>
          </a:p>
          <a:p>
            <a:pPr algn="l" rtl="0" lvl="0" marR="0" indent="-11176" marL="36576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Grupo 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Diagramas de Voronol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530349" x="502925"/>
            <a:ext cy="4833899" cx="8183999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idea de la construcción es ampliar al máximo la distancia que existe entre el robot y los obstáculos.</a:t>
            </a:r>
          </a:p>
          <a:p>
            <a:pPr algn="just" rtl="0" lvl="0" marR="0" indent="-26517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consideran a los obstáculos como polígonos, ya que físicamente un obstáculo no es un punto.</a:t>
            </a:r>
          </a:p>
          <a:p>
            <a:pPr algn="just" rtl="0" lvl="0" marR="0" indent="-26517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Compuestos por dos tipos de segmentos: rectas y parábolas.</a:t>
            </a:r>
          </a:p>
          <a:p>
            <a:pPr algn="just" rtl="0" lvl="1" marR="0" indent="-205740" marL="548640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2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misma distancia de dos aristas de dos obstáculos distintos será una recta.</a:t>
            </a:r>
          </a:p>
          <a:p>
            <a:pPr algn="just" rtl="0" lvl="1" marR="0" indent="-205740" marL="548640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2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  se trata de una arista y un vértice será una parábola.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Diagrama de Voronol (figura)</a:t>
            </a: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92700" x="683575"/>
            <a:ext cy="4562399" cx="773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Roadmap Probabilístico (PRM)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Consiste en generar </a:t>
            </a:r>
            <a:r>
              <a:rPr strike="noStrike" u="none" b="1" cap="none" baseline="0" sz="2800" lang="es-CR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configuraciones libres de colisión, de forma aleatoria y uniforme en toda el área de trabajo.</a:t>
            </a: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</a:t>
            </a:r>
            <a:r>
              <a:rPr sz="24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procede 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conectar cada uno de los nodos con sus nodos más cercanos</a:t>
            </a:r>
            <a:r>
              <a:rPr sz="24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según una métrica que depende del número de objetos en el entorno de trabajo.</a:t>
            </a: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z="24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Después, se 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aplica un algoritmo que obtenga la ruta más </a:t>
            </a:r>
            <a:r>
              <a:rPr sz="24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ó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ptima.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2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Roadmap Probabilístico (figura)</a:t>
            </a:r>
          </a:p>
        </p:txBody>
      </p:sp>
      <p:pic>
        <p:nvPicPr>
          <p:cNvPr id="162" name="Shape 16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30225" x="683568"/>
            <a:ext cy="4984506" cx="7704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Modelado del espacio Libre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530349" x="502925"/>
            <a:ext cy="4630200" cx="8183999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Obstáculos se representan como polígonos.</a:t>
            </a:r>
          </a:p>
          <a:p>
            <a:pPr algn="just" rtl="0" lvl="0" marR="0" indent="-26517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planificación se lleva a cabo a través de los CRG.</a:t>
            </a:r>
          </a:p>
          <a:p>
            <a:pPr algn="just" rtl="0" lvl="0" marR="0" indent="-26517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z="26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realiza por medio</a:t>
            </a: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 cilindros rectilíneos generalizados con el uso de los CRG (el robot se mueva lo más alejado de los obstáculos).</a:t>
            </a:r>
          </a:p>
          <a:p>
            <a:pPr algn="just" rtl="0" lvl="0" marR="0" indent="-26517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ruta será configuración CRG interconectados, tal que la configuración inicial se encuentre con el primer cilindro de la sucesión y la configuración final en el último cilindro.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476672" x="611560"/>
            <a:ext cy="620688" cx="61573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24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Construcción CRG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1268748" x="539550"/>
            <a:ext cy="2028899" cx="7730099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Calcular eje del CRG: bisectriz del ángulo </a:t>
            </a:r>
            <a:r>
              <a:rPr sz="2000" lang="es-CR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α</a:t>
            </a:r>
            <a:r>
              <a:rPr strike="noStrike" u="none" b="0" cap="none" baseline="0" sz="2000" lang="es-CR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formado por el corte de las rectas que contienen dos aristas.</a:t>
            </a:r>
          </a:p>
          <a:p>
            <a:pPr algn="just" rtl="0" lvl="0" marR="0" indent="-26517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Por ambos lados de dichas aristas se construyen rectas paralela</a:t>
            </a:r>
            <a:r>
              <a:rPr sz="20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al eje, con origen en los vértices de las aristas implicadas, y con extremo señalado por la proyección del primer obstáculo que corta el eje.</a:t>
            </a:r>
          </a:p>
        </p:txBody>
      </p:sp>
      <p:pic>
        <p:nvPicPr>
          <p:cNvPr id="175" name="Shape 17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495876" x="624160"/>
            <a:ext cy="2223899" cx="756089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y="5445223" x="359023"/>
            <a:ext cy="1051560" cx="87849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2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Modelado del espacio </a:t>
            </a:r>
            <a:r>
              <a:rPr strike="noStrike" u="none" b="1" cap="none" baseline="0" sz="33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libre (Figura)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Descomposición en celdas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l" rtl="0" marR="0" indent="0" marL="0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0" marR="0" indent="0" marL="0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0" marR="0" indent="-265176" marL="265176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ocupa construir un grafo para:</a:t>
            </a: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conectividad y definir la ruta.</a:t>
            </a: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Descomposición de las celdas.</a:t>
            </a:r>
          </a:p>
          <a:p>
            <a:pPr algn="just" rtl="0" lvl="1" marR="0" indent="0" marL="0">
              <a:spcBef>
                <a:spcPts val="250"/>
              </a:spcBef>
              <a:buClr>
                <a:schemeClr val="accent1"/>
              </a:buClr>
              <a:buFont typeface="Verdana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1" marR="0" indent="0" marL="0">
              <a:spcBef>
                <a:spcPts val="250"/>
              </a:spcBef>
              <a:buClr>
                <a:schemeClr val="accent1"/>
              </a:buClr>
              <a:buFont typeface="Verdana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0" marR="0" indent="-507" marL="64008">
              <a:spcBef>
                <a:spcPts val="25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Descomposición trapezoidal: construir rectas paralelas al eje </a:t>
            </a:r>
            <a:r>
              <a:rPr strike="noStrike" u="none" b="1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partir de los vértices de cada elemento.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y="4983480" x="502920"/>
            <a:ext cy="1051560" cx="831755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2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Descomposición en celdas (Figura)</a:t>
            </a:r>
          </a:p>
        </p:txBody>
      </p:sp>
      <p:pic>
        <p:nvPicPr>
          <p:cNvPr id="188" name="Shape 18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033661" x="818827"/>
            <a:ext cy="3180952" cx="755238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y="4650051" x="1098391"/>
            <a:ext cy="646199" cx="7272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 grafo de conectividad se construye a través de la unión de los puntos medios de las rectas definidas.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4983475" x="502925"/>
            <a:ext cy="991799" cx="8183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2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Algoritmo para calcular una trayectoria (Resumen)</a:t>
            </a:r>
          </a:p>
        </p:txBody>
      </p:sp>
      <p:pic>
        <p:nvPicPr>
          <p:cNvPr id="195" name="Shape 19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19719" b="5810" r="53318" l="6488"/>
          <a:stretch/>
        </p:blipFill>
        <p:spPr>
          <a:xfrm>
            <a:off y="692695" x="755575"/>
            <a:ext cy="4248472" cx="374441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y="692699" x="4716025"/>
            <a:ext cy="4248600" cx="365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just" rtl="0" lvl="0" marR="0" indent="-282956" marL="265176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Genera una línea entre los puntos </a:t>
            </a:r>
            <a:r>
              <a:rPr strike="noStrike" u="none" b="0" cap="none" baseline="0" sz="2000" lang="es-CR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Start </a:t>
            </a: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 </a:t>
            </a:r>
            <a:r>
              <a:rPr strike="noStrike" u="none" b="0" cap="none" baseline="0" sz="2000" lang="es-CR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Goal</a:t>
            </a: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algn="just" rtl="0" lvl="0" marR="0" indent="-28295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 robot seguirá esa trayectoria salvo que encuentre un obstáculo.</a:t>
            </a:r>
          </a:p>
          <a:p>
            <a:pPr algn="just" rtl="0" lvl="0" marR="0" indent="-28295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 este caso rodeará el obstáculo hasta que encuentre un punto perteneciente a la línea.</a:t>
            </a:r>
          </a:p>
          <a:p>
            <a:pPr algn="just" rtl="0" lvl="0" marR="0" indent="-282956" marL="265176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 ese momento dejará de rodear el obstáculo y continuará hacia el </a:t>
            </a:r>
            <a:r>
              <a:rPr strike="noStrike" u="none" b="0" cap="none" baseline="0" sz="2000" lang="es-CR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Goal</a:t>
            </a:r>
            <a:r>
              <a:rPr strike="noStrike" u="none" b="0" cap="none" baseline="0" sz="20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Referencias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l" rtl="0" lvl="0" marR="0" indent="-265176" marL="265176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sng" b="0" cap="none" baseline="0" sz="2800" lang="es-CR" i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http://bibdigital.epn.edu.ec/bitstream/15000/4913/1/Planeaci%C3%B3n%20y%20seguimiento%20de%20trayectorias.pdf</a:t>
            </a:r>
          </a:p>
          <a:p>
            <a:pPr algn="l" rtl="0" lvl="0" marR="0" indent="0" marL="0">
              <a:spcBef>
                <a:spcPts val="25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Introducción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¿Dónde estoy?</a:t>
            </a: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Localización: normalmente se usan los sensores del robot para recoger información del medio ambiente.</a:t>
            </a:r>
          </a:p>
          <a:p>
            <a:pPr algn="just" rtl="0" lvl="1" marR="0" indent="-53340" marL="548640">
              <a:spcBef>
                <a:spcPts val="250"/>
              </a:spcBef>
              <a:buClr>
                <a:schemeClr val="accent1"/>
              </a:buClr>
              <a:buFont typeface="Verdana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0" marR="0" indent="-265176" marL="265176">
              <a:spcBef>
                <a:spcPts val="25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¿Cuál es la mejor manera de llegar?</a:t>
            </a: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Planeación de trayectorias.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type="ctrTitle"/>
          </p:nvPr>
        </p:nvSpPr>
        <p:spPr>
          <a:xfrm>
            <a:off y="1820206" x="722375"/>
            <a:ext cy="1828800" cx="7772400"/>
          </a:xfrm>
          <a:prstGeom prst="rect">
            <a:avLst/>
          </a:prstGeom>
          <a:noFill/>
          <a:ln>
            <a:noFill/>
          </a:ln>
        </p:spPr>
        <p:txBody>
          <a:bodyPr bIns="45700" rIns="45700" lIns="45700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45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Muchas Gracias</a:t>
            </a:r>
          </a:p>
        </p:txBody>
      </p:sp>
      <p:sp>
        <p:nvSpPr>
          <p:cNvPr id="208" name="Shape 208"/>
          <p:cNvSpPr txBox="1"/>
          <p:nvPr>
            <p:ph idx="1" type="subTitle"/>
          </p:nvPr>
        </p:nvSpPr>
        <p:spPr>
          <a:xfrm>
            <a:off y="3685032" x="722375"/>
            <a:ext cy="9144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0" anchor="t" anchorCtr="0">
            <a:noAutofit/>
          </a:bodyPr>
          <a:lstStyle/>
          <a:p>
            <a:pPr algn="r" rtl="0" lvl="0" marR="0" indent="-11176" marL="36576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000" lang="es-CR" i="0">
                <a:solidFill>
                  <a:srgbClr val="79766F"/>
                </a:solidFill>
                <a:latin typeface="Verdana"/>
                <a:ea typeface="Verdana"/>
                <a:cs typeface="Verdana"/>
                <a:sym typeface="Verdana"/>
              </a:rPr>
              <a:t>Y buenas tardes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Introducción (cont..)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Localización activa: El robot busca puntos de referencia para localizarse y disminuir su error de localización.</a:t>
            </a:r>
          </a:p>
          <a:p>
            <a:pPr algn="just" rtl="0" lvl="0" marR="0" indent="-122935" marL="265176">
              <a:spcBef>
                <a:spcPts val="25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0" marR="0" indent="-265176" marL="265176">
              <a:spcBef>
                <a:spcPts val="25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Localización pasiva: El robot ejecuta la localización como una tarea de fondo, mediante observaciones que implementa durante su tarea principal.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2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Posicionamiento por triangulación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149080" x="827583"/>
            <a:ext cy="1185704" cx="7540481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l" rtl="0" lvl="0" marR="0">
              <a:spcBef>
                <a:spcPts val="0"/>
              </a:spcBef>
              <a:buNone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Posición y orientación se determinan a partir de θ</a:t>
            </a:r>
            <a:r>
              <a:rPr strike="noStrike" u="none" b="0" cap="none" baseline="0" sz="1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θ</a:t>
            </a:r>
            <a:r>
              <a:rPr strike="noStrike" u="none" b="0" cap="none" baseline="0" sz="1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y θ</a:t>
            </a:r>
            <a:r>
              <a:rPr strike="noStrike" u="none" b="0" cap="none" baseline="0" sz="1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por triangulación</a:t>
            </a:r>
          </a:p>
        </p:txBody>
      </p:sp>
      <p:pic>
        <p:nvPicPr>
          <p:cNvPr id="109" name="Shape 10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764704" x="1007550"/>
            <a:ext cy="3119400" cx="71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Navegación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530352" x="502920"/>
            <a:ext cy="4187952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-265176" marL="265176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strike="noStrike" u="none" b="0" cap="none" baseline="0" sz="28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Busca que los robots tengan la capacidad de efectuar sus tareas a través de movimientos, es necesario conocer previamente el espacio.</a:t>
            </a:r>
          </a:p>
          <a:p>
            <a:pPr algn="just" rtl="0" lvl="0" marR="0" indent="0" marL="0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4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 decir, es necesario conocer la ubicación de los obstáculos en el espacio.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Navegación (cont..)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530349" x="502925"/>
            <a:ext cy="4539600" cx="8183999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just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 la técnica de conducir un robot mientras atraviesa un entorno para alcanzar un destino sin chocar con algún obstáculo.</a:t>
            </a:r>
          </a:p>
          <a:p>
            <a:pPr algn="just" rtl="0" lvl="0" marR="0" indent="0" mar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2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Cuando se desconoce el entorno, el robot debe reaccionar ante situaciones inesperadas. </a:t>
            </a:r>
            <a:r>
              <a:rPr sz="22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debe</a:t>
            </a:r>
            <a:r>
              <a:rPr strike="noStrike" u="none" b="0" cap="none" baseline="0" sz="22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usar los sensores para medir el entorno.</a:t>
            </a:r>
          </a:p>
          <a:p>
            <a:pPr algn="just" rtl="0" lvl="0" marR="0" indent="0" marL="457200">
              <a:spcBef>
                <a:spcPts val="25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just" rtl="0" lvl="1" marR="0" indent="-205740" marL="548640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strike="noStrike" u="none" b="0" cap="none" baseline="0" sz="22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Cuando se tiene conocimiento del entorno, el uso de sensores es secundario y la tarea a seguir sería:</a:t>
            </a:r>
          </a:p>
          <a:p>
            <a:pPr algn="just" rtl="0" lvl="2" marR="0" indent="-189483" marL="786384">
              <a:spcBef>
                <a:spcPts val="250"/>
              </a:spcBef>
              <a:buClr>
                <a:srgbClr val="FF4B60"/>
              </a:buClr>
              <a:buSzPct val="97619"/>
              <a:buFont typeface="Noto Symbol"/>
              <a:buChar char="⚫"/>
            </a:pPr>
            <a:r>
              <a:rPr strike="noStrike" u="none" b="0" cap="none" baseline="0" sz="205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Planificar una trayectoria óptima libre de obstáculos (a partir de los puntos de partida y llegada).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4985589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25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Métodos de planificación de trayectorias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4985589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Grafos de visibilidad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530352" x="514352"/>
            <a:ext cy="4389119" cx="7730056"/>
          </a:xfrm>
          <a:prstGeom prst="rect">
            <a:avLst/>
          </a:prstGeom>
          <a:noFill/>
          <a:ln>
            <a:noFill/>
          </a:ln>
        </p:spPr>
        <p:txBody>
          <a:bodyPr bIns="45700" rIns="91425" lIns="182875" tIns="91425" anchor="t" anchorCtr="0">
            <a:noAutofit/>
          </a:bodyPr>
          <a:lstStyle/>
          <a:p>
            <a:pPr algn="l" rtl="0" lvl="0" marR="0" indent="-265176" marL="265176">
              <a:spcBef>
                <a:spcPts val="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Define puntos del entorno como visibles si y sólo si se pueden unir mediante un segmento rectilíneo que no intercepte ningún obstáculo.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l" rtl="0" lvl="0" marR="0" indent="-265176" marL="265176">
              <a:spcBef>
                <a:spcPts val="250"/>
              </a:spcBef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consideran como nodo del grafo a: la posición inicial, final y todos los vértices de los obstáculos</a:t>
            </a:r>
            <a:r>
              <a:rPr sz="2600" lang="es-C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r>
              <a:rPr strike="noStrike" u="none" b="0" cap="none" baseline="0" sz="2600" lang="es-CR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siendo el grafo el resultado de la unión de nodos visibles.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4983480" x="502920"/>
            <a:ext cy="1051560" cx="81838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rgbClr val="FFB05D"/>
              </a:buClr>
              <a:buSzPct val="25000"/>
              <a:buFont typeface="Verdana"/>
              <a:buNone/>
            </a:pPr>
            <a:r>
              <a:rPr strike="noStrike" u="none" b="1" cap="none" baseline="0" sz="3600" lang="es-CR" i="0">
                <a:solidFill>
                  <a:srgbClr val="FFB05D"/>
                </a:solidFill>
                <a:latin typeface="Verdana"/>
                <a:ea typeface="Verdana"/>
                <a:cs typeface="Verdana"/>
                <a:sym typeface="Verdana"/>
              </a:rPr>
              <a:t>Grafo de visibilidad (figura)</a:t>
            </a:r>
          </a:p>
        </p:txBody>
      </p:sp>
      <p:pic>
        <p:nvPicPr>
          <p:cNvPr id="138" name="Shape 13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86041" x="671308"/>
            <a:ext cy="3323078" cx="7812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