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70" r:id="rId4"/>
    <p:sldId id="273" r:id="rId5"/>
    <p:sldId id="271" r:id="rId6"/>
    <p:sldId id="272" r:id="rId7"/>
    <p:sldId id="258" r:id="rId8"/>
    <p:sldId id="259" r:id="rId9"/>
    <p:sldId id="260" r:id="rId10"/>
    <p:sldId id="269" r:id="rId11"/>
    <p:sldId id="274" r:id="rId12"/>
    <p:sldId id="275" r:id="rId13"/>
    <p:sldId id="276" r:id="rId14"/>
    <p:sldId id="277" r:id="rId15"/>
    <p:sldId id="278" r:id="rId16"/>
    <p:sldId id="262" r:id="rId17"/>
    <p:sldId id="263" r:id="rId18"/>
    <p:sldId id="264" r:id="rId19"/>
    <p:sldId id="265" r:id="rId20"/>
    <p:sldId id="266" r:id="rId21"/>
    <p:sldId id="267" r:id="rId22"/>
    <p:sldId id="268" r:id="rId23"/>
  </p:sldIdLst>
  <p:sldSz cx="9144000" cy="6858000" type="screen4x3"/>
  <p:notesSz cx="6858000" cy="9144000"/>
  <p:defaultTextStyle>
    <a:defPPr>
      <a:defRPr lang="es-C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6B5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AD643-2D7B-4A14-B16C-99D4ECB7665F}" type="datetimeFigureOut">
              <a:rPr lang="es-CR" smtClean="0"/>
              <a:t>11/11/2014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8785F-19C7-442E-BB35-76316CC1ED5A}" type="slidenum">
              <a:rPr lang="es-CR" smtClean="0"/>
              <a:t>‹Nº›</a:t>
            </a:fld>
            <a:endParaRPr lang="es-CR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AD643-2D7B-4A14-B16C-99D4ECB7665F}" type="datetimeFigureOut">
              <a:rPr lang="es-CR" smtClean="0"/>
              <a:t>11/11/2014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8785F-19C7-442E-BB35-76316CC1ED5A}" type="slidenum">
              <a:rPr lang="es-CR" smtClean="0"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AD643-2D7B-4A14-B16C-99D4ECB7665F}" type="datetimeFigureOut">
              <a:rPr lang="es-CR" smtClean="0"/>
              <a:t>11/11/2014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8785F-19C7-442E-BB35-76316CC1ED5A}" type="slidenum">
              <a:rPr lang="es-CR" smtClean="0"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AD643-2D7B-4A14-B16C-99D4ECB7665F}" type="datetimeFigureOut">
              <a:rPr lang="es-CR" smtClean="0"/>
              <a:t>11/11/2014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8785F-19C7-442E-BB35-76316CC1ED5A}" type="slidenum">
              <a:rPr lang="es-CR" smtClean="0"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AD643-2D7B-4A14-B16C-99D4ECB7665F}" type="datetimeFigureOut">
              <a:rPr lang="es-CR" smtClean="0"/>
              <a:t>11/11/2014</a:t>
            </a:fld>
            <a:endParaRPr lang="es-CR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8785F-19C7-442E-BB35-76316CC1ED5A}" type="slidenum">
              <a:rPr lang="es-CR" smtClean="0"/>
              <a:t>‹Nº›</a:t>
            </a:fld>
            <a:endParaRPr lang="es-C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AD643-2D7B-4A14-B16C-99D4ECB7665F}" type="datetimeFigureOut">
              <a:rPr lang="es-CR" smtClean="0"/>
              <a:t>11/11/2014</a:t>
            </a:fld>
            <a:endParaRPr lang="es-C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8785F-19C7-442E-BB35-76316CC1ED5A}" type="slidenum">
              <a:rPr lang="es-CR" smtClean="0"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AD643-2D7B-4A14-B16C-99D4ECB7665F}" type="datetimeFigureOut">
              <a:rPr lang="es-CR" smtClean="0"/>
              <a:t>11/11/2014</a:t>
            </a:fld>
            <a:endParaRPr lang="es-C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8785F-19C7-442E-BB35-76316CC1ED5A}" type="slidenum">
              <a:rPr lang="es-CR" smtClean="0"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AD643-2D7B-4A14-B16C-99D4ECB7665F}" type="datetimeFigureOut">
              <a:rPr lang="es-CR" smtClean="0"/>
              <a:t>11/11/2014</a:t>
            </a:fld>
            <a:endParaRPr lang="es-C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8785F-19C7-442E-BB35-76316CC1ED5A}" type="slidenum">
              <a:rPr lang="es-CR" smtClean="0"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AD643-2D7B-4A14-B16C-99D4ECB7665F}" type="datetimeFigureOut">
              <a:rPr lang="es-CR" smtClean="0"/>
              <a:t>11/11/2014</a:t>
            </a:fld>
            <a:endParaRPr lang="es-C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8785F-19C7-442E-BB35-76316CC1ED5A}" type="slidenum">
              <a:rPr lang="es-CR" smtClean="0"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AD643-2D7B-4A14-B16C-99D4ECB7665F}" type="datetimeFigureOut">
              <a:rPr lang="es-CR" smtClean="0"/>
              <a:t>11/11/2014</a:t>
            </a:fld>
            <a:endParaRPr lang="es-C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8785F-19C7-442E-BB35-76316CC1ED5A}" type="slidenum">
              <a:rPr lang="es-CR" smtClean="0"/>
              <a:t>‹Nº›</a:t>
            </a:fld>
            <a:endParaRPr lang="es-CR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AD643-2D7B-4A14-B16C-99D4ECB7665F}" type="datetimeFigureOut">
              <a:rPr lang="es-CR" smtClean="0"/>
              <a:t>11/11/2014</a:t>
            </a:fld>
            <a:endParaRPr lang="es-C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8785F-19C7-442E-BB35-76316CC1ED5A}" type="slidenum">
              <a:rPr lang="es-CR" smtClean="0"/>
              <a:t>‹Nº›</a:t>
            </a:fld>
            <a:endParaRPr lang="es-CR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B05AD643-2D7B-4A14-B16C-99D4ECB7665F}" type="datetimeFigureOut">
              <a:rPr lang="es-CR" smtClean="0"/>
              <a:t>11/11/2014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80D8785F-19C7-442E-BB35-76316CC1ED5A}" type="slidenum">
              <a:rPr lang="es-CR" smtClean="0"/>
              <a:t>‹Nº›</a:t>
            </a:fld>
            <a:endParaRPr lang="es-C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jalopnik.com/5851324/how-googles-self-driving-car-works" TargetMode="External"/><Relationship Id="rId7" Type="http://schemas.openxmlformats.org/officeDocument/2006/relationships/hyperlink" Target="http://cseweb.ucsd.edu/~yuc007/documents/re_report.pdf" TargetMode="External"/><Relationship Id="rId2" Type="http://schemas.openxmlformats.org/officeDocument/2006/relationships/hyperlink" Target="http://ocw.mit.edu/courses/aeronautics-and-astronautics/16-412j-cognitive-robotics-spring-2005/projects/1aslam_blas_repo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-personal.acfr.usyd.edu.au/tbailey/papers/slamtute1.pdf" TargetMode="External"/><Relationship Id="rId5" Type="http://schemas.openxmlformats.org/officeDocument/2006/relationships/hyperlink" Target="http://www.pcmag.com/article2/0,2817,2357184,00.asp" TargetMode="External"/><Relationship Id="rId4" Type="http://schemas.openxmlformats.org/officeDocument/2006/relationships/hyperlink" Target="http://newtech.about.com/od/researchanddevelopment/fl/What-is-SLAM-Technology.htm" TargetMode="Externa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79512" y="1988840"/>
            <a:ext cx="4752528" cy="1658615"/>
          </a:xfrm>
        </p:spPr>
        <p:txBody>
          <a:bodyPr>
            <a:noAutofit/>
          </a:bodyPr>
          <a:lstStyle/>
          <a:p>
            <a:r>
              <a:rPr lang="en-US" dirty="0">
                <a:solidFill>
                  <a:schemeClr val="accent4">
                    <a:lumMod val="20000"/>
                    <a:lumOff val="80000"/>
                  </a:schemeClr>
                </a:solidFill>
                <a:latin typeface="Cambria" panose="02040503050406030204" pitchFamily="18" charset="0"/>
              </a:rPr>
              <a:t>SLAM: Simultaneous Localization and Mapping</a:t>
            </a:r>
            <a:endParaRPr lang="es-CR" dirty="0">
              <a:solidFill>
                <a:schemeClr val="accent4">
                  <a:lumMod val="20000"/>
                  <a:lumOff val="80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79512" y="3573016"/>
            <a:ext cx="4419600" cy="1371600"/>
          </a:xfrm>
        </p:spPr>
        <p:txBody>
          <a:bodyPr>
            <a:normAutofit fontScale="92500" lnSpcReduction="10000"/>
          </a:bodyPr>
          <a:lstStyle/>
          <a:p>
            <a:r>
              <a:rPr lang="es-CR" dirty="0" smtClean="0"/>
              <a:t>Marie Barquero Rojas</a:t>
            </a:r>
          </a:p>
          <a:p>
            <a:r>
              <a:rPr lang="es-CR" dirty="0"/>
              <a:t>Karen Ovares Garro </a:t>
            </a:r>
            <a:endParaRPr lang="es-CR" dirty="0" smtClean="0"/>
          </a:p>
          <a:p>
            <a:r>
              <a:rPr lang="es-CR" dirty="0"/>
              <a:t>Alejandro Pereira Calvo</a:t>
            </a:r>
            <a:endParaRPr lang="es-CR" dirty="0" smtClean="0"/>
          </a:p>
          <a:p>
            <a:r>
              <a:rPr lang="es-CR" dirty="0" smtClean="0"/>
              <a:t>Jerson </a:t>
            </a:r>
            <a:r>
              <a:rPr lang="es-CR" dirty="0" err="1" smtClean="0"/>
              <a:t>Wade</a:t>
            </a:r>
            <a:r>
              <a:rPr lang="es-CR" dirty="0" smtClean="0"/>
              <a:t> Morris</a:t>
            </a:r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1244195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47667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CR" dirty="0">
                <a:latin typeface="Cambria" panose="02040503050406030204" pitchFamily="18" charset="0"/>
              </a:rPr>
              <a:t>Descubrimiento de Marcas de terreno (</a:t>
            </a:r>
            <a:r>
              <a:rPr lang="es-CR" dirty="0" err="1">
                <a:latin typeface="Cambria" panose="02040503050406030204" pitchFamily="18" charset="0"/>
              </a:rPr>
              <a:t>Landmarks</a:t>
            </a:r>
            <a:r>
              <a:rPr lang="es-CR" dirty="0">
                <a:latin typeface="Cambria" panose="02040503050406030204" pitchFamily="18" charset="0"/>
              </a:rPr>
              <a:t>)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s-CR" dirty="0"/>
          </a:p>
          <a:p>
            <a:r>
              <a:rPr lang="es-CR" dirty="0"/>
              <a:t>Algunos ejemplos de buenos </a:t>
            </a:r>
            <a:r>
              <a:rPr lang="es-CR" i="1" dirty="0" err="1"/>
              <a:t>landmarks</a:t>
            </a:r>
            <a:r>
              <a:rPr lang="es-CR" i="1" dirty="0"/>
              <a:t> </a:t>
            </a:r>
            <a:r>
              <a:rPr lang="es-CR" dirty="0"/>
              <a:t>son:</a:t>
            </a:r>
          </a:p>
          <a:p>
            <a:pPr lvl="1"/>
            <a:r>
              <a:rPr lang="es-CR" dirty="0"/>
              <a:t>Objeto con forma o color únicos.</a:t>
            </a:r>
          </a:p>
          <a:p>
            <a:pPr lvl="1"/>
            <a:r>
              <a:rPr lang="es-CR" dirty="0"/>
              <a:t>Conjunto de objetos triangulados.</a:t>
            </a:r>
          </a:p>
          <a:p>
            <a:pPr lvl="1"/>
            <a:r>
              <a:rPr lang="es-CR" dirty="0"/>
              <a:t>Patrón de objetos iguales</a:t>
            </a:r>
          </a:p>
          <a:p>
            <a:pPr marL="0" indent="0">
              <a:buNone/>
            </a:pPr>
            <a:endParaRPr lang="es-CR" dirty="0"/>
          </a:p>
          <a:p>
            <a:r>
              <a:rPr lang="es-CR" dirty="0"/>
              <a:t>Se definen durante el proceso de creación del robot, de acuerdo a sus sensores y al tipo de ambiente que será expuesto.</a:t>
            </a:r>
          </a:p>
          <a:p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4167285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dirty="0" smtClean="0"/>
              <a:t>Asociación de Datos</a:t>
            </a:r>
            <a:endParaRPr lang="es-CR" dirty="0"/>
          </a:p>
        </p:txBody>
      </p:sp>
      <p:sp>
        <p:nvSpPr>
          <p:cNvPr id="5" name="Rectángulo redondeado 4"/>
          <p:cNvSpPr/>
          <p:nvPr/>
        </p:nvSpPr>
        <p:spPr>
          <a:xfrm>
            <a:off x="628650" y="2852915"/>
            <a:ext cx="1855118" cy="1417565"/>
          </a:xfrm>
          <a:prstGeom prst="roundRect">
            <a:avLst/>
          </a:prstGeom>
          <a:blipFill>
            <a:blip r:embed="rId2"/>
            <a:stretch>
              <a:fillRect/>
            </a:stretch>
          </a:blipFill>
          <a:ln w="25400">
            <a:solidFill>
              <a:srgbClr val="8A363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s-CR" sz="1350"/>
          </a:p>
        </p:txBody>
      </p:sp>
      <p:sp>
        <p:nvSpPr>
          <p:cNvPr id="6" name="Rombo 5"/>
          <p:cNvSpPr/>
          <p:nvPr/>
        </p:nvSpPr>
        <p:spPr>
          <a:xfrm>
            <a:off x="3198979" y="2872346"/>
            <a:ext cx="1933418" cy="1402178"/>
          </a:xfrm>
          <a:prstGeom prst="diamond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CR" sz="1350" b="1" dirty="0">
                <a:solidFill>
                  <a:schemeClr val="bg1"/>
                </a:solidFill>
              </a:rPr>
              <a:t>Filtro de Validación</a:t>
            </a:r>
          </a:p>
        </p:txBody>
      </p:sp>
      <p:sp>
        <p:nvSpPr>
          <p:cNvPr id="7" name="Flecha doblada 6"/>
          <p:cNvSpPr/>
          <p:nvPr/>
        </p:nvSpPr>
        <p:spPr>
          <a:xfrm>
            <a:off x="4114799" y="2256189"/>
            <a:ext cx="1934309" cy="565195"/>
          </a:xfrm>
          <a:prstGeom prst="bentArrow">
            <a:avLst/>
          </a:prstGeom>
          <a:solidFill>
            <a:srgbClr val="76B531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s-CR" sz="1350">
              <a:solidFill>
                <a:schemeClr val="tx1"/>
              </a:solidFill>
            </a:endParaRPr>
          </a:p>
        </p:txBody>
      </p:sp>
      <p:sp>
        <p:nvSpPr>
          <p:cNvPr id="31" name="Flecha doblada 30"/>
          <p:cNvSpPr/>
          <p:nvPr/>
        </p:nvSpPr>
        <p:spPr>
          <a:xfrm>
            <a:off x="4114799" y="4516938"/>
            <a:ext cx="1934309" cy="565195"/>
          </a:xfrm>
          <a:prstGeom prst="bentArrow">
            <a:avLst/>
          </a:prstGeom>
          <a:solidFill>
            <a:srgbClr val="E16565"/>
          </a:solidFill>
          <a:ln>
            <a:solidFill>
              <a:srgbClr val="8A3636"/>
            </a:solidFill>
          </a:ln>
          <a:scene3d>
            <a:camera prst="orthographicFront">
              <a:rot lat="10800000" lon="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s-CR" sz="1350">
              <a:solidFill>
                <a:schemeClr val="tx1"/>
              </a:solidFill>
            </a:endParaRPr>
          </a:p>
        </p:txBody>
      </p:sp>
      <p:sp>
        <p:nvSpPr>
          <p:cNvPr id="30" name="CuadroTexto 29"/>
          <p:cNvSpPr txBox="1"/>
          <p:nvPr/>
        </p:nvSpPr>
        <p:spPr>
          <a:xfrm>
            <a:off x="6245050" y="4716672"/>
            <a:ext cx="2247923" cy="369332"/>
          </a:xfrm>
          <a:prstGeom prst="rect">
            <a:avLst/>
          </a:prstGeom>
          <a:noFill/>
          <a:ln w="31750">
            <a:solidFill>
              <a:srgbClr val="E16565"/>
            </a:solidFill>
          </a:ln>
        </p:spPr>
        <p:txBody>
          <a:bodyPr wrap="none" rtlCol="0">
            <a:spAutoFit/>
          </a:bodyPr>
          <a:lstStyle/>
          <a:p>
            <a:r>
              <a:rPr lang="es-CR" dirty="0"/>
              <a:t>Nuevo </a:t>
            </a:r>
            <a:r>
              <a:rPr lang="es-CR" i="1" dirty="0" err="1"/>
              <a:t>Landmark</a:t>
            </a:r>
            <a:r>
              <a:rPr lang="es-CR" dirty="0"/>
              <a:t>, N=1</a:t>
            </a:r>
          </a:p>
        </p:txBody>
      </p:sp>
      <p:sp>
        <p:nvSpPr>
          <p:cNvPr id="32" name="Flecha derecha 31"/>
          <p:cNvSpPr/>
          <p:nvPr/>
        </p:nvSpPr>
        <p:spPr>
          <a:xfrm>
            <a:off x="2526465" y="3461467"/>
            <a:ext cx="629816" cy="223935"/>
          </a:xfrm>
          <a:prstGeom prst="rightArrow">
            <a:avLst/>
          </a:prstGeom>
          <a:solidFill>
            <a:schemeClr val="bg2">
              <a:lumMod val="25000"/>
              <a:lumOff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s-CR" sz="1350"/>
          </a:p>
        </p:txBody>
      </p:sp>
      <p:sp>
        <p:nvSpPr>
          <p:cNvPr id="33" name="CuadroTexto 32"/>
          <p:cNvSpPr txBox="1"/>
          <p:nvPr/>
        </p:nvSpPr>
        <p:spPr>
          <a:xfrm>
            <a:off x="6245050" y="2193716"/>
            <a:ext cx="2650277" cy="369332"/>
          </a:xfrm>
          <a:prstGeom prst="rect">
            <a:avLst/>
          </a:prstGeom>
          <a:noFill/>
          <a:ln w="28575"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s-CR" dirty="0" err="1"/>
              <a:t>Landmark</a:t>
            </a:r>
            <a:r>
              <a:rPr lang="es-CR" dirty="0"/>
              <a:t> Existente, N+=1</a:t>
            </a:r>
          </a:p>
        </p:txBody>
      </p:sp>
      <p:pic>
        <p:nvPicPr>
          <p:cNvPr id="1028" name="Picture 4" descr="Databas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3192" y="2852915"/>
            <a:ext cx="914400" cy="12930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uadroTexto 2"/>
          <p:cNvSpPr txBox="1"/>
          <p:nvPr/>
        </p:nvSpPr>
        <p:spPr>
          <a:xfrm>
            <a:off x="899592" y="4415545"/>
            <a:ext cx="11384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R" dirty="0" smtClean="0"/>
              <a:t>Asociación</a:t>
            </a:r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42944231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dirty="0" smtClean="0"/>
              <a:t>Asociación: Posibles Problemas</a:t>
            </a:r>
            <a:endParaRPr lang="es-CR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R" i="1" dirty="0" err="1" smtClean="0"/>
              <a:t>Landmarks</a:t>
            </a:r>
            <a:r>
              <a:rPr lang="es-CR" i="1" dirty="0" smtClean="0"/>
              <a:t> </a:t>
            </a:r>
            <a:r>
              <a:rPr lang="es-CR" dirty="0" smtClean="0"/>
              <a:t>no presentes en cada escaneo</a:t>
            </a:r>
          </a:p>
          <a:p>
            <a:r>
              <a:rPr lang="es-CR" dirty="0" smtClean="0"/>
              <a:t>Escanear una </a:t>
            </a:r>
            <a:r>
              <a:rPr lang="es-CR" i="1" dirty="0" err="1" smtClean="0"/>
              <a:t>landmark</a:t>
            </a:r>
            <a:r>
              <a:rPr lang="es-CR" i="1" dirty="0" smtClean="0"/>
              <a:t> </a:t>
            </a:r>
            <a:r>
              <a:rPr lang="es-CR" dirty="0" smtClean="0"/>
              <a:t>previa y tomarla como nueva</a:t>
            </a:r>
          </a:p>
          <a:p>
            <a:r>
              <a:rPr lang="es-CR" dirty="0" smtClean="0"/>
              <a:t>Escanear </a:t>
            </a:r>
            <a:r>
              <a:rPr lang="es-CR" i="1" dirty="0" err="1" smtClean="0"/>
              <a:t>landmarks</a:t>
            </a:r>
            <a:r>
              <a:rPr lang="es-CR" i="1" dirty="0" smtClean="0"/>
              <a:t> </a:t>
            </a:r>
            <a:r>
              <a:rPr lang="es-CR" dirty="0" smtClean="0"/>
              <a:t>que no vuelvan a aparecer en las demás iteraciones.</a:t>
            </a:r>
          </a:p>
          <a:p>
            <a:endParaRPr lang="es-CR" i="1" dirty="0"/>
          </a:p>
          <a:p>
            <a:r>
              <a:rPr lang="es-CR" dirty="0" smtClean="0"/>
              <a:t>Solución: Mejorar el filtro de validación con probabilidades</a:t>
            </a:r>
          </a:p>
        </p:txBody>
      </p:sp>
      <p:pic>
        <p:nvPicPr>
          <p:cNvPr id="2050" name="Picture 2" descr="https://cdn.mainehost.com/wp-content/uploads/2014/09/Cz-Erro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4437112"/>
            <a:ext cx="2088232" cy="20882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88608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dirty="0" smtClean="0"/>
              <a:t>Cálculo de </a:t>
            </a:r>
            <a:r>
              <a:rPr lang="es-CR" dirty="0" err="1" smtClean="0"/>
              <a:t>Odometría</a:t>
            </a:r>
            <a:endParaRPr lang="es-CR" dirty="0"/>
          </a:p>
        </p:txBody>
      </p:sp>
      <p:sp>
        <p:nvSpPr>
          <p:cNvPr id="4" name="Recortar rectángulo de esquina del mismo lado 3"/>
          <p:cNvSpPr/>
          <p:nvPr/>
        </p:nvSpPr>
        <p:spPr>
          <a:xfrm>
            <a:off x="2123728" y="1700808"/>
            <a:ext cx="4527025" cy="2664449"/>
          </a:xfrm>
          <a:prstGeom prst="snip2SameRect">
            <a:avLst/>
          </a:prstGeom>
          <a:blipFill>
            <a:blip r:embed="rId2"/>
            <a:stretch>
              <a:fillRect/>
            </a:stretch>
          </a:blipFill>
          <a:ln w="3810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s-CR" sz="1350"/>
          </a:p>
        </p:txBody>
      </p:sp>
      <p:sp>
        <p:nvSpPr>
          <p:cNvPr id="5" name="CuadroTexto 4"/>
          <p:cNvSpPr txBox="1"/>
          <p:nvPr/>
        </p:nvSpPr>
        <p:spPr>
          <a:xfrm>
            <a:off x="1448578" y="4839089"/>
            <a:ext cx="639416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R" sz="2000" dirty="0"/>
              <a:t>Los datos del movimiento de las llantas se usan para estimar la posible posición del robot, por medio de su distancia recorrida y dirección.</a:t>
            </a:r>
          </a:p>
        </p:txBody>
      </p:sp>
    </p:spTree>
    <p:extLst>
      <p:ext uri="{BB962C8B-B14F-4D97-AF65-F5344CB8AC3E}">
        <p14:creationId xmlns:p14="http://schemas.microsoft.com/office/powerpoint/2010/main" val="9175854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dirty="0" smtClean="0"/>
              <a:t>EKF (Extended Kalmar </a:t>
            </a:r>
            <a:r>
              <a:rPr lang="es-CR" dirty="0" err="1" smtClean="0"/>
              <a:t>Filter</a:t>
            </a:r>
            <a:r>
              <a:rPr lang="es-CR" dirty="0" smtClean="0"/>
              <a:t>)</a:t>
            </a:r>
            <a:endParaRPr lang="es-CR" dirty="0"/>
          </a:p>
        </p:txBody>
      </p:sp>
      <p:sp>
        <p:nvSpPr>
          <p:cNvPr id="5" name="Rectángulo redondeado 4"/>
          <p:cNvSpPr/>
          <p:nvPr/>
        </p:nvSpPr>
        <p:spPr>
          <a:xfrm>
            <a:off x="5364088" y="1988840"/>
            <a:ext cx="3024336" cy="3150840"/>
          </a:xfrm>
          <a:prstGeom prst="roundRect">
            <a:avLst/>
          </a:prstGeom>
          <a:blipFill>
            <a:blip r:embed="rId2"/>
            <a:stretch>
              <a:fillRect/>
            </a:stretch>
          </a:blip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s-CR" sz="1350"/>
          </a:p>
        </p:txBody>
      </p:sp>
      <p:sp>
        <p:nvSpPr>
          <p:cNvPr id="7" name="CuadroTexto 6"/>
          <p:cNvSpPr txBox="1"/>
          <p:nvPr/>
        </p:nvSpPr>
        <p:spPr>
          <a:xfrm>
            <a:off x="347727" y="2477413"/>
            <a:ext cx="5017537" cy="26622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14313" indent="-214313">
              <a:buFont typeface="Arial" panose="020B0604020202020204" pitchFamily="34" charset="0"/>
              <a:buChar char="•"/>
            </a:pPr>
            <a:r>
              <a:rPr lang="es-CR" sz="2000" dirty="0"/>
              <a:t>Algoritmo de predicción complejo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endParaRPr lang="es-CR" sz="2000" dirty="0"/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s-CR" sz="2000" dirty="0"/>
              <a:t>Utiliza los datos de </a:t>
            </a:r>
            <a:r>
              <a:rPr lang="es-CR" sz="2000" dirty="0" err="1"/>
              <a:t>Odometría</a:t>
            </a:r>
            <a:r>
              <a:rPr lang="es-CR" sz="2000" dirty="0"/>
              <a:t> y las </a:t>
            </a:r>
            <a:r>
              <a:rPr lang="es-CR" sz="2000" i="1" dirty="0" err="1"/>
              <a:t>landmarks</a:t>
            </a:r>
            <a:r>
              <a:rPr lang="es-CR" sz="2000" i="1" dirty="0"/>
              <a:t> </a:t>
            </a:r>
            <a:r>
              <a:rPr lang="es-CR" sz="2000" dirty="0"/>
              <a:t>encontradas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endParaRPr lang="es-CR" sz="2000" dirty="0"/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s-CR" sz="2000" dirty="0"/>
              <a:t>Los datos se acomodan en matrices y se aplica una serie de operaciones sobre ellas.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endParaRPr lang="es-CR" sz="1350" dirty="0"/>
          </a:p>
          <a:p>
            <a:pPr marL="214313" indent="-214313">
              <a:buFont typeface="Arial" panose="020B0604020202020204" pitchFamily="34" charset="0"/>
              <a:buChar char="•"/>
            </a:pPr>
            <a:endParaRPr lang="es-CR" sz="1350" dirty="0"/>
          </a:p>
        </p:txBody>
      </p:sp>
    </p:spTree>
    <p:extLst>
      <p:ext uri="{BB962C8B-B14F-4D97-AF65-F5344CB8AC3E}">
        <p14:creationId xmlns:p14="http://schemas.microsoft.com/office/powerpoint/2010/main" val="27510160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dirty="0" smtClean="0"/>
              <a:t>Mapeo y Cambio de posición</a:t>
            </a:r>
            <a:endParaRPr lang="es-CR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725865" y="2125266"/>
            <a:ext cx="3503735" cy="3263504"/>
          </a:xfrm>
        </p:spPr>
        <p:txBody>
          <a:bodyPr>
            <a:normAutofit lnSpcReduction="10000"/>
          </a:bodyPr>
          <a:lstStyle/>
          <a:p>
            <a:r>
              <a:rPr lang="es-CR" dirty="0" smtClean="0"/>
              <a:t>Se dibuja la nueva sección del mapa que ha sido escaneada, usando los nuevos datos de posición.</a:t>
            </a:r>
          </a:p>
          <a:p>
            <a:endParaRPr lang="es-CR" dirty="0"/>
          </a:p>
          <a:p>
            <a:r>
              <a:rPr lang="es-CR" dirty="0" smtClean="0"/>
              <a:t>El robot se desplaza a una nueva posición para iniciar otra iteración</a:t>
            </a:r>
          </a:p>
          <a:p>
            <a:endParaRPr lang="es-CR" dirty="0"/>
          </a:p>
        </p:txBody>
      </p:sp>
      <p:sp>
        <p:nvSpPr>
          <p:cNvPr id="4" name="Recortar rectángulo de esquina diagonal 3"/>
          <p:cNvSpPr/>
          <p:nvPr/>
        </p:nvSpPr>
        <p:spPr>
          <a:xfrm>
            <a:off x="611560" y="2420888"/>
            <a:ext cx="3463675" cy="2387193"/>
          </a:xfrm>
          <a:prstGeom prst="snip2DiagRect">
            <a:avLst/>
          </a:prstGeom>
          <a:blipFill>
            <a:blip r:embed="rId2"/>
            <a:stretch>
              <a:fillRect/>
            </a:stretch>
          </a:blipFill>
          <a:ln w="3810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s-CR" sz="1350"/>
          </a:p>
        </p:txBody>
      </p:sp>
    </p:spTree>
    <p:extLst>
      <p:ext uri="{BB962C8B-B14F-4D97-AF65-F5344CB8AC3E}">
        <p14:creationId xmlns:p14="http://schemas.microsoft.com/office/powerpoint/2010/main" val="33573980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R" sz="4400" dirty="0" smtClean="0">
                <a:latin typeface="Cambria" panose="02040503050406030204" pitchFamily="18" charset="0"/>
              </a:rPr>
              <a:t>Aplicaciones</a:t>
            </a:r>
            <a:endParaRPr lang="es-CR" sz="4400" dirty="0">
              <a:latin typeface="Cambria" panose="02040503050406030204" pitchFamily="18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R" dirty="0"/>
          </a:p>
          <a:p>
            <a:pPr marL="0" indent="0">
              <a:buNone/>
            </a:pPr>
            <a:endParaRPr lang="es-CR" dirty="0" smtClean="0"/>
          </a:p>
          <a:p>
            <a:pPr marL="0" indent="0">
              <a:buNone/>
            </a:pPr>
            <a:endParaRPr lang="es-CR" dirty="0"/>
          </a:p>
          <a:p>
            <a:pPr marL="0" indent="0" algn="ctr">
              <a:buNone/>
            </a:pPr>
            <a:r>
              <a:rPr lang="es-CR" sz="3200" dirty="0" smtClean="0"/>
              <a:t>En </a:t>
            </a:r>
            <a:r>
              <a:rPr lang="es-CR" sz="3200" dirty="0"/>
              <a:t>la práctica, el lograr sobrepasar el problema de SLAM traería interesantes implicaciones para nuestras vidas en muchos ámbitos.</a:t>
            </a:r>
          </a:p>
          <a:p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572130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R" sz="4000" dirty="0">
                <a:latin typeface="Cambria" panose="02040503050406030204" pitchFamily="18" charset="0"/>
              </a:rPr>
              <a:t>Google </a:t>
            </a:r>
            <a:r>
              <a:rPr lang="es-CR" sz="4000" dirty="0" smtClean="0">
                <a:latin typeface="Cambria" panose="02040503050406030204" pitchFamily="18" charset="0"/>
              </a:rPr>
              <a:t>Car</a:t>
            </a:r>
            <a:endParaRPr lang="es-CR" sz="4000" dirty="0">
              <a:latin typeface="Cambria" panose="02040503050406030204" pitchFamily="18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s-CR" dirty="0"/>
          </a:p>
          <a:p>
            <a:r>
              <a:rPr lang="es-CR" sz="2800" dirty="0"/>
              <a:t>Liderado por </a:t>
            </a:r>
            <a:r>
              <a:rPr lang="es-CR" sz="2800" dirty="0" err="1"/>
              <a:t>Sebastian</a:t>
            </a:r>
            <a:r>
              <a:rPr lang="es-CR" sz="2800" dirty="0"/>
              <a:t> </a:t>
            </a:r>
            <a:r>
              <a:rPr lang="es-CR" sz="2800" dirty="0" err="1"/>
              <a:t>Thrun</a:t>
            </a:r>
            <a:r>
              <a:rPr lang="es-CR" sz="2800" dirty="0" smtClean="0"/>
              <a:t>.</a:t>
            </a:r>
          </a:p>
          <a:p>
            <a:pPr marL="0" indent="0">
              <a:buNone/>
            </a:pPr>
            <a:endParaRPr lang="es-CR" sz="2800" dirty="0"/>
          </a:p>
          <a:p>
            <a:r>
              <a:rPr lang="es-CR" sz="2800" dirty="0"/>
              <a:t>64 láser y cámaras periféricas</a:t>
            </a:r>
            <a:r>
              <a:rPr lang="es-CR" sz="2800" dirty="0" smtClean="0"/>
              <a:t>.</a:t>
            </a:r>
          </a:p>
          <a:p>
            <a:pPr marL="0" indent="0">
              <a:buNone/>
            </a:pPr>
            <a:endParaRPr lang="es-CR" sz="2800" dirty="0"/>
          </a:p>
          <a:p>
            <a:r>
              <a:rPr lang="es-CR" sz="2800" dirty="0"/>
              <a:t>Predicción de movimiento de otros objetos</a:t>
            </a:r>
            <a:r>
              <a:rPr lang="es-CR" sz="2800" dirty="0" smtClean="0"/>
              <a:t>.</a:t>
            </a:r>
          </a:p>
          <a:p>
            <a:pPr marL="0" indent="0">
              <a:buNone/>
            </a:pPr>
            <a:endParaRPr lang="es-CR" sz="2800" dirty="0"/>
          </a:p>
          <a:p>
            <a:r>
              <a:rPr lang="es-CR" sz="2800" dirty="0"/>
              <a:t>Según las pruebas se logró un sentido de localización espacial ligeramente superior al humano.</a:t>
            </a:r>
          </a:p>
          <a:p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1918597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R" sz="4000" dirty="0">
                <a:latin typeface="Cambria" panose="02040503050406030204" pitchFamily="18" charset="0"/>
              </a:rPr>
              <a:t>Robot </a:t>
            </a:r>
            <a:r>
              <a:rPr lang="es-CR" sz="4000" dirty="0" smtClean="0">
                <a:latin typeface="Cambria" panose="02040503050406030204" pitchFamily="18" charset="0"/>
              </a:rPr>
              <a:t>Aspiradora</a:t>
            </a:r>
            <a:endParaRPr lang="es-CR" sz="4000" dirty="0">
              <a:latin typeface="Cambria" panose="02040503050406030204" pitchFamily="18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R" dirty="0" smtClean="0"/>
          </a:p>
          <a:p>
            <a:endParaRPr lang="es-CR" dirty="0"/>
          </a:p>
          <a:p>
            <a:r>
              <a:rPr lang="es-CR" sz="2800" dirty="0" smtClean="0"/>
              <a:t>Crea </a:t>
            </a:r>
            <a:r>
              <a:rPr lang="es-CR" sz="2800" dirty="0"/>
              <a:t>un mapa completo del espacio</a:t>
            </a:r>
            <a:r>
              <a:rPr lang="es-CR" sz="2800" dirty="0" smtClean="0"/>
              <a:t>.</a:t>
            </a:r>
          </a:p>
          <a:p>
            <a:endParaRPr lang="es-CR" sz="2800" dirty="0"/>
          </a:p>
          <a:p>
            <a:r>
              <a:rPr lang="es-CR" sz="2800" dirty="0"/>
              <a:t>Reconoce puertas para que no salga de un espacio definido</a:t>
            </a:r>
            <a:r>
              <a:rPr lang="es-CR" sz="2800" dirty="0" smtClean="0"/>
              <a:t>.</a:t>
            </a:r>
          </a:p>
          <a:p>
            <a:pPr marL="0" indent="0">
              <a:buNone/>
            </a:pPr>
            <a:endParaRPr lang="es-CR" sz="2800" dirty="0"/>
          </a:p>
          <a:p>
            <a:r>
              <a:rPr lang="es-CR" sz="2800" dirty="0"/>
              <a:t>Puede encontrar su camino de vuelta a un cargador.</a:t>
            </a:r>
          </a:p>
          <a:p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2420934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s-CR" sz="5400" b="1" dirty="0" smtClean="0"/>
          </a:p>
          <a:p>
            <a:pPr marL="0" indent="0" algn="ctr">
              <a:buNone/>
            </a:pPr>
            <a:r>
              <a:rPr lang="es-CR" sz="5400" b="1" dirty="0" smtClean="0">
                <a:latin typeface="Cambria" panose="02040503050406030204" pitchFamily="18" charset="0"/>
              </a:rPr>
              <a:t>Ejemplo </a:t>
            </a:r>
            <a:r>
              <a:rPr lang="es-CR" sz="5400" b="1" dirty="0">
                <a:latin typeface="Cambria" panose="02040503050406030204" pitchFamily="18" charset="0"/>
              </a:rPr>
              <a:t>en </a:t>
            </a:r>
            <a:r>
              <a:rPr lang="es-CR" sz="5400" b="1" dirty="0" err="1" smtClean="0">
                <a:latin typeface="Cambria" panose="02040503050406030204" pitchFamily="18" charset="0"/>
              </a:rPr>
              <a:t>matlab</a:t>
            </a:r>
            <a:r>
              <a:rPr lang="es-CR" sz="5400" b="1" dirty="0" smtClean="0">
                <a:latin typeface="Cambria" panose="02040503050406030204" pitchFamily="18" charset="0"/>
              </a:rPr>
              <a:t> </a:t>
            </a:r>
            <a:endParaRPr lang="es-CR" sz="5400" b="1" dirty="0">
              <a:latin typeface="Cambria" panose="02040503050406030204" pitchFamily="18" charset="0"/>
            </a:endParaRPr>
          </a:p>
          <a:p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3447704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>
                <a:solidFill>
                  <a:schemeClr val="accent4">
                    <a:lumMod val="20000"/>
                    <a:lumOff val="80000"/>
                  </a:schemeClr>
                </a:solidFill>
                <a:latin typeface="Cambria" panose="02040503050406030204" pitchFamily="18" charset="0"/>
              </a:rPr>
              <a:t>Simultaneous</a:t>
            </a:r>
            <a:r>
              <a:rPr lang="en-US" dirty="0">
                <a:solidFill>
                  <a:schemeClr val="accent4">
                    <a:lumMod val="20000"/>
                    <a:lumOff val="80000"/>
                  </a:schemeClr>
                </a:solidFill>
                <a:latin typeface="Cambria" panose="02040503050406030204" pitchFamily="18" charset="0"/>
              </a:rPr>
              <a:t> Localization and Mapping (SLAM</a:t>
            </a:r>
            <a:r>
              <a:rPr lang="en-US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Cambria" panose="02040503050406030204" pitchFamily="18" charset="0"/>
              </a:rPr>
              <a:t>)</a:t>
            </a:r>
            <a:endParaRPr lang="es-CR" dirty="0">
              <a:solidFill>
                <a:schemeClr val="accent4">
                  <a:lumMod val="20000"/>
                  <a:lumOff val="80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CR" dirty="0"/>
              <a:t>Es un proceso en el cual un robot con capacidad de movimiento, construye un mapa del medio ambiente y al mismo tiempo, utiliza este mapa para deducir su localización. </a:t>
            </a:r>
            <a:endParaRPr lang="es-CR" dirty="0" smtClean="0"/>
          </a:p>
          <a:p>
            <a:pPr algn="just"/>
            <a:endParaRPr lang="es-CR" dirty="0"/>
          </a:p>
          <a:p>
            <a:pPr algn="just"/>
            <a:r>
              <a:rPr lang="es-CR" dirty="0"/>
              <a:t>SLAM es un problema que se plantea alrededor de 20 </a:t>
            </a:r>
            <a:r>
              <a:rPr lang="es-CR" dirty="0" smtClean="0"/>
              <a:t>años</a:t>
            </a:r>
          </a:p>
          <a:p>
            <a:pPr algn="just"/>
            <a:endParaRPr lang="es-CR" dirty="0"/>
          </a:p>
          <a:p>
            <a:pPr algn="just"/>
            <a:r>
              <a:rPr lang="es-CR" dirty="0" smtClean="0"/>
              <a:t>Se ha </a:t>
            </a:r>
            <a:r>
              <a:rPr lang="es-CR" dirty="0"/>
              <a:t>abordado de muchas maneras y es un campo de investigación muy amplio. Se han encontrado algunas soluciones para este problema, pero han resultado no ser perfectas por lo que requieren ser afinadas. </a:t>
            </a:r>
          </a:p>
        </p:txBody>
      </p:sp>
    </p:spTree>
    <p:extLst>
      <p:ext uri="{BB962C8B-B14F-4D97-AF65-F5344CB8AC3E}">
        <p14:creationId xmlns:p14="http://schemas.microsoft.com/office/powerpoint/2010/main" val="4137291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R" sz="4000" i="1" dirty="0" smtClean="0">
                <a:latin typeface="Cambria" panose="02040503050406030204" pitchFamily="18" charset="0"/>
              </a:rPr>
              <a:t>Conclusiones</a:t>
            </a:r>
            <a:endParaRPr lang="es-CR" sz="4000" dirty="0">
              <a:latin typeface="Cambria" panose="02040503050406030204" pitchFamily="18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R" dirty="0"/>
          </a:p>
          <a:p>
            <a:r>
              <a:rPr lang="es-CR" sz="2800" dirty="0"/>
              <a:t>Minimización de la intervención humana en procesos de operación</a:t>
            </a:r>
            <a:r>
              <a:rPr lang="es-CR" sz="2800" dirty="0" smtClean="0"/>
              <a:t>.</a:t>
            </a:r>
          </a:p>
          <a:p>
            <a:endParaRPr lang="es-CR" sz="2800" dirty="0"/>
          </a:p>
          <a:p>
            <a:r>
              <a:rPr lang="es-CR" sz="2800" dirty="0"/>
              <a:t>Gran cantidad de posibilidades</a:t>
            </a:r>
            <a:r>
              <a:rPr lang="es-CR" sz="2800" dirty="0" smtClean="0"/>
              <a:t>.</a:t>
            </a:r>
          </a:p>
          <a:p>
            <a:endParaRPr lang="es-CR" sz="2800" dirty="0"/>
          </a:p>
          <a:p>
            <a:r>
              <a:rPr lang="es-CR" sz="2800" dirty="0"/>
              <a:t>Aún requiere muchas mejoras.</a:t>
            </a:r>
          </a:p>
          <a:p>
            <a:pPr marL="0" indent="0">
              <a:buNone/>
            </a:pPr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1022364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es-CR" sz="4000" dirty="0" smtClean="0">
                <a:latin typeface="Cambria" panose="02040503050406030204" pitchFamily="18" charset="0"/>
              </a:rPr>
              <a:t>Bibliografía</a:t>
            </a:r>
            <a:endParaRPr lang="es-CR" sz="4000" dirty="0">
              <a:latin typeface="Cambria" panose="02040503050406030204" pitchFamily="18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400600"/>
          </a:xfrm>
        </p:spPr>
        <p:txBody>
          <a:bodyPr>
            <a:normAutofit fontScale="70000" lnSpcReduction="20000"/>
          </a:bodyPr>
          <a:lstStyle/>
          <a:p>
            <a:pPr lvl="0" fontAlgn="base"/>
            <a:r>
              <a:rPr lang="en-US" sz="2600" dirty="0" err="1" smtClean="0"/>
              <a:t>Søren</a:t>
            </a:r>
            <a:r>
              <a:rPr lang="en-US" sz="2600" dirty="0" smtClean="0"/>
              <a:t> </a:t>
            </a:r>
            <a:r>
              <a:rPr lang="en-US" sz="2600" dirty="0" err="1"/>
              <a:t>Riisgaard</a:t>
            </a:r>
            <a:r>
              <a:rPr lang="en-US" sz="2600" dirty="0"/>
              <a:t>, Morten Rufus Blas . (2005). SLAM for Dummies . </a:t>
            </a:r>
            <a:r>
              <a:rPr lang="es-CR" sz="2600" dirty="0"/>
              <a:t>Octubre 2014. Sitio web: </a:t>
            </a:r>
            <a:r>
              <a:rPr lang="es-CR" sz="2600" u="sng" dirty="0">
                <a:hlinkClick r:id="rId2"/>
              </a:rPr>
              <a:t>http://ocw.mit.edu/courses/aeronautics-and-astronautics/16-412j-cognitive-robotics-spring-2005/projects/1aslam_blas_repo.pdf</a:t>
            </a:r>
            <a:endParaRPr lang="es-CR" sz="2600" dirty="0"/>
          </a:p>
          <a:p>
            <a:pPr lvl="0" fontAlgn="base"/>
            <a:r>
              <a:rPr lang="en-US" sz="2600" dirty="0"/>
              <a:t>Matt </a:t>
            </a:r>
            <a:r>
              <a:rPr lang="en-US" sz="2600" dirty="0" err="1"/>
              <a:t>Hardigree</a:t>
            </a:r>
            <a:r>
              <a:rPr lang="en-US" sz="2600" dirty="0"/>
              <a:t>. (2011). How Google's Self-Driving Car Works. </a:t>
            </a:r>
            <a:r>
              <a:rPr lang="es-CR" sz="2600" dirty="0"/>
              <a:t>Setiembre 2014, de </a:t>
            </a:r>
            <a:r>
              <a:rPr lang="es-CR" sz="2600" dirty="0" err="1"/>
              <a:t>Jalopnik</a:t>
            </a:r>
            <a:r>
              <a:rPr lang="es-CR" sz="2600" dirty="0"/>
              <a:t> Sitio web: </a:t>
            </a:r>
            <a:r>
              <a:rPr lang="es-CR" sz="2600" u="sng" dirty="0">
                <a:hlinkClick r:id="rId3"/>
              </a:rPr>
              <a:t>http://jalopnik.com/5851324/how-googles-self-driving-car-works</a:t>
            </a:r>
            <a:endParaRPr lang="es-CR" sz="2600" dirty="0"/>
          </a:p>
          <a:p>
            <a:pPr lvl="0" fontAlgn="base"/>
            <a:r>
              <a:rPr lang="en-US" sz="2600" dirty="0"/>
              <a:t>Robin Sandhu. (2011). What is SLAM Technology?. </a:t>
            </a:r>
            <a:r>
              <a:rPr lang="en-US" sz="2600" dirty="0" err="1"/>
              <a:t>Setiembre</a:t>
            </a:r>
            <a:r>
              <a:rPr lang="en-US" sz="2600" dirty="0"/>
              <a:t> 2014, de </a:t>
            </a:r>
            <a:r>
              <a:rPr lang="en-US" sz="2600" dirty="0" err="1"/>
              <a:t>AboutTechnology</a:t>
            </a:r>
            <a:r>
              <a:rPr lang="en-US" sz="2600" dirty="0"/>
              <a:t> </a:t>
            </a:r>
            <a:r>
              <a:rPr lang="en-US" sz="2600" dirty="0" err="1"/>
              <a:t>Sitio</a:t>
            </a:r>
            <a:r>
              <a:rPr lang="en-US" sz="2600" dirty="0"/>
              <a:t> web: </a:t>
            </a:r>
            <a:r>
              <a:rPr lang="en-US" sz="2600" u="sng" dirty="0">
                <a:hlinkClick r:id="rId4"/>
              </a:rPr>
              <a:t>http://newtech.about.com/od/researchanddevelopment/fl/What-is-SLAM-Technology.htm</a:t>
            </a:r>
            <a:endParaRPr lang="es-CR" sz="2600" dirty="0"/>
          </a:p>
          <a:p>
            <a:pPr lvl="0" fontAlgn="base"/>
            <a:r>
              <a:rPr lang="en-US" sz="2600" dirty="0"/>
              <a:t>Lance </a:t>
            </a:r>
            <a:r>
              <a:rPr lang="en-US" sz="2600" dirty="0" err="1"/>
              <a:t>Ulanoff</a:t>
            </a:r>
            <a:r>
              <a:rPr lang="en-US" sz="2600" dirty="0"/>
              <a:t>. (2009). </a:t>
            </a:r>
            <a:r>
              <a:rPr lang="en-US" sz="2600" dirty="0" err="1"/>
              <a:t>Neato</a:t>
            </a:r>
            <a:r>
              <a:rPr lang="en-US" sz="2600" dirty="0"/>
              <a:t> Robot Vacuum Has Roomba in its Sights. </a:t>
            </a:r>
            <a:r>
              <a:rPr lang="es-CR" sz="2600" dirty="0"/>
              <a:t>Octubre 2014, de PC News Sitio web: </a:t>
            </a:r>
            <a:r>
              <a:rPr lang="es-CR" sz="2600" u="sng" dirty="0">
                <a:hlinkClick r:id="rId5"/>
              </a:rPr>
              <a:t>http://www.pcmag.com/article2/0,2817,2357184,00.asp</a:t>
            </a:r>
            <a:endParaRPr lang="es-CR" sz="2600" dirty="0"/>
          </a:p>
          <a:p>
            <a:pPr lvl="0" fontAlgn="base"/>
            <a:r>
              <a:rPr lang="en-US" sz="2600" dirty="0"/>
              <a:t>Hugh </a:t>
            </a:r>
            <a:r>
              <a:rPr lang="en-US" sz="2600" dirty="0" err="1"/>
              <a:t>Durrant</a:t>
            </a:r>
            <a:r>
              <a:rPr lang="en-US" sz="2600" dirty="0"/>
              <a:t>-Whyte, Fellow, IEEE, Tim Bailey. (2011). Simultaneous </a:t>
            </a:r>
            <a:r>
              <a:rPr lang="en-US" sz="2600" dirty="0" err="1"/>
              <a:t>Localisation</a:t>
            </a:r>
            <a:r>
              <a:rPr lang="en-US" sz="2600" dirty="0"/>
              <a:t> and Mapping (SLAM): Part I The Essential Algorithms. </a:t>
            </a:r>
            <a:r>
              <a:rPr lang="es-CR" sz="2600" dirty="0"/>
              <a:t>Setiembre 2014. Sitio web: </a:t>
            </a:r>
            <a:r>
              <a:rPr lang="es-CR" sz="2600" u="sng" dirty="0">
                <a:hlinkClick r:id="rId6"/>
              </a:rPr>
              <a:t>http://www-personal.acfr.usyd.edu.au/tbailey/papers/slamtute1.pdf</a:t>
            </a:r>
            <a:endParaRPr lang="es-CR" sz="2600" dirty="0"/>
          </a:p>
          <a:p>
            <a:pPr lvl="0" fontAlgn="base"/>
            <a:r>
              <a:rPr lang="en-US" sz="2600" dirty="0" err="1"/>
              <a:t>Yuncong</a:t>
            </a:r>
            <a:r>
              <a:rPr lang="en-US" sz="2600" dirty="0"/>
              <a:t> Chen. (2013). Algorithms for Simultaneous Localization and Mapping. </a:t>
            </a:r>
            <a:r>
              <a:rPr lang="es-CR" sz="2600" dirty="0"/>
              <a:t>Setiembre  2014. Sitio web: </a:t>
            </a:r>
            <a:r>
              <a:rPr lang="es-CR" sz="2600" u="sng" dirty="0">
                <a:hlinkClick r:id="rId7"/>
              </a:rPr>
              <a:t>http://cseweb.ucsd.edu/~yuc007/documents/re_report.pdf</a:t>
            </a:r>
            <a:endParaRPr lang="es-CR" sz="2600" dirty="0"/>
          </a:p>
          <a:p>
            <a:pPr lvl="0" fontAlgn="base"/>
            <a:r>
              <a:rPr lang="en-US" sz="2600" dirty="0"/>
              <a:t>Bradley </a:t>
            </a:r>
            <a:r>
              <a:rPr lang="en-US" sz="2600" dirty="0" err="1"/>
              <a:t>Hiebert-Treuer</a:t>
            </a:r>
            <a:r>
              <a:rPr lang="en-US" sz="2600" dirty="0"/>
              <a:t>. (2012). An Introduction to Robot SLAM (Simultaneous Localization And Mapping). </a:t>
            </a:r>
            <a:r>
              <a:rPr lang="es-CR" sz="2600" dirty="0"/>
              <a:t>Octubre 2014, de . Sitio web: http://ceit.aut.ac.ir/~shiry/lecture/robotics/Robot%20Navigation/Introduction%20to%20SLAM.pdf</a:t>
            </a:r>
          </a:p>
          <a:p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1607347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467544" y="4437112"/>
            <a:ext cx="8305800" cy="1584176"/>
          </a:xfrm>
        </p:spPr>
        <p:txBody>
          <a:bodyPr>
            <a:normAutofit/>
          </a:bodyPr>
          <a:lstStyle/>
          <a:p>
            <a:pPr algn="ctr"/>
            <a:r>
              <a:rPr lang="es-CR" sz="8000" dirty="0" smtClean="0"/>
              <a:t>GRACIAS</a:t>
            </a:r>
            <a:endParaRPr lang="es-CR" sz="8000" dirty="0"/>
          </a:p>
        </p:txBody>
      </p:sp>
    </p:spTree>
    <p:extLst>
      <p:ext uri="{BB962C8B-B14F-4D97-AF65-F5344CB8AC3E}">
        <p14:creationId xmlns:p14="http://schemas.microsoft.com/office/powerpoint/2010/main" val="3436365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R" sz="4000" dirty="0">
                <a:solidFill>
                  <a:schemeClr val="accent4">
                    <a:lumMod val="20000"/>
                    <a:lumOff val="80000"/>
                  </a:schemeClr>
                </a:solidFill>
                <a:latin typeface="Cambria" panose="02040503050406030204" pitchFamily="18" charset="0"/>
              </a:rPr>
              <a:t>Algoritmos SLAM</a:t>
            </a:r>
            <a:r>
              <a:rPr lang="es-CR" sz="4000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Cambria" panose="02040503050406030204" pitchFamily="18" charset="0"/>
              </a:rPr>
              <a:t>:</a:t>
            </a:r>
            <a:endParaRPr lang="es-CR" sz="4000" dirty="0">
              <a:solidFill>
                <a:schemeClr val="accent4">
                  <a:lumMod val="20000"/>
                  <a:lumOff val="80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 algn="just" fontAlgn="base"/>
            <a:endParaRPr lang="es-CR" b="1" dirty="0" smtClean="0"/>
          </a:p>
          <a:p>
            <a:pPr marL="285750" indent="-285750" algn="just" fontAlgn="base"/>
            <a:r>
              <a:rPr lang="es-CR" b="1" dirty="0" smtClean="0"/>
              <a:t>ONLINE </a:t>
            </a:r>
            <a:r>
              <a:rPr lang="es-CR" b="1" dirty="0"/>
              <a:t>SLAM: </a:t>
            </a:r>
            <a:r>
              <a:rPr lang="es-CR" dirty="0"/>
              <a:t>encuentra la posición en un tiempo t, con respecto a las medidas que se realizaron en el tiempo t-1 y son conocidos como filtros</a:t>
            </a:r>
            <a:r>
              <a:rPr lang="es-CR" dirty="0" smtClean="0"/>
              <a:t>.</a:t>
            </a:r>
          </a:p>
          <a:p>
            <a:pPr marL="0" indent="0" algn="just" fontAlgn="base">
              <a:buNone/>
            </a:pPr>
            <a:endParaRPr lang="es-CR" dirty="0"/>
          </a:p>
          <a:p>
            <a:pPr marL="285750" indent="-285750" algn="just" fontAlgn="base"/>
            <a:r>
              <a:rPr lang="es-CR" b="1" dirty="0"/>
              <a:t>FULL SLAM: </a:t>
            </a:r>
            <a:r>
              <a:rPr lang="es-CR" dirty="0"/>
              <a:t>en cada momento t recalcula totalmente su nueva posición y son conocidos como suavizadores.  </a:t>
            </a:r>
          </a:p>
          <a:p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968607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467544" y="2348880"/>
            <a:ext cx="8229600" cy="1935088"/>
          </a:xfrm>
        </p:spPr>
        <p:txBody>
          <a:bodyPr>
            <a:noAutofit/>
          </a:bodyPr>
          <a:lstStyle/>
          <a:p>
            <a:pPr algn="ctr"/>
            <a:r>
              <a:rPr lang="es-CR" sz="5400" dirty="0">
                <a:latin typeface="Cambria" panose="02040503050406030204" pitchFamily="18" charset="0"/>
              </a:rPr>
              <a:t>Dos implementaciones de SLAM </a:t>
            </a:r>
          </a:p>
        </p:txBody>
      </p:sp>
    </p:spTree>
    <p:extLst>
      <p:ext uri="{BB962C8B-B14F-4D97-AF65-F5344CB8AC3E}">
        <p14:creationId xmlns:p14="http://schemas.microsoft.com/office/powerpoint/2010/main" val="2642801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96136" y="4132390"/>
            <a:ext cx="3253358" cy="2571516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728528"/>
          </a:xfrm>
        </p:spPr>
        <p:txBody>
          <a:bodyPr>
            <a:normAutofit/>
          </a:bodyPr>
          <a:lstStyle/>
          <a:p>
            <a:r>
              <a:rPr lang="es-CR" sz="4000" dirty="0" err="1">
                <a:latin typeface="Cambria" panose="02040503050406030204" pitchFamily="18" charset="0"/>
              </a:rPr>
              <a:t>Fast</a:t>
            </a:r>
            <a:r>
              <a:rPr lang="es-CR" sz="4000" dirty="0">
                <a:latin typeface="Cambria" panose="02040503050406030204" pitchFamily="18" charset="0"/>
              </a:rPr>
              <a:t>-SLAM: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6028" y="980728"/>
            <a:ext cx="8229600" cy="4857403"/>
          </a:xfrm>
        </p:spPr>
        <p:txBody>
          <a:bodyPr/>
          <a:lstStyle/>
          <a:p>
            <a:pPr algn="just" fontAlgn="base"/>
            <a:r>
              <a:rPr lang="es-CR" dirty="0" smtClean="0"/>
              <a:t>Utiliza </a:t>
            </a:r>
            <a:r>
              <a:rPr lang="es-CR" dirty="0"/>
              <a:t>puntos de referencia para representar el mapa </a:t>
            </a:r>
            <a:r>
              <a:rPr lang="es-CR" dirty="0" smtClean="0"/>
              <a:t>y considera </a:t>
            </a:r>
            <a:r>
              <a:rPr lang="es-CR" dirty="0"/>
              <a:t>que todos estos puntos son independientes dada la trayectoria. </a:t>
            </a:r>
          </a:p>
          <a:p>
            <a:pPr algn="just" fontAlgn="base"/>
            <a:r>
              <a:rPr lang="es-CR" dirty="0"/>
              <a:t>Cada punto de referencia contiene información, y cada vez que se  cambia de posición  se ajusta la información de cada punto de referencia.</a:t>
            </a:r>
          </a:p>
          <a:p>
            <a:pPr algn="just" fontAlgn="base"/>
            <a:r>
              <a:rPr lang="es-CR" dirty="0"/>
              <a:t>Entre más puntos de </a:t>
            </a:r>
            <a:r>
              <a:rPr lang="es-CR" dirty="0">
                <a:solidFill>
                  <a:schemeClr val="tx1"/>
                </a:solidFill>
              </a:rPr>
              <a:t>referencias se tenga será </a:t>
            </a:r>
            <a:r>
              <a:rPr lang="es-CR" dirty="0"/>
              <a:t>computacionalmente más costoso, </a:t>
            </a:r>
            <a:r>
              <a:rPr lang="es-CR" dirty="0">
                <a:solidFill>
                  <a:schemeClr val="tx1"/>
                </a:solidFill>
              </a:rPr>
              <a:t>además tiene el problema de </a:t>
            </a:r>
            <a:r>
              <a:rPr lang="es-CR" dirty="0"/>
              <a:t>que el ruido del movimiento muy </a:t>
            </a:r>
            <a:r>
              <a:rPr lang="es-CR" dirty="0">
                <a:solidFill>
                  <a:schemeClr val="tx1"/>
                </a:solidFill>
              </a:rPr>
              <a:t>alto a</a:t>
            </a:r>
            <a:r>
              <a:rPr lang="es-CR" dirty="0">
                <a:solidFill>
                  <a:schemeClr val="bg1"/>
                </a:solidFill>
              </a:rPr>
              <a:t>fecta en gran medida, </a:t>
            </a:r>
            <a:r>
              <a:rPr lang="es-CR" dirty="0"/>
              <a:t>los resultados esperados</a:t>
            </a:r>
            <a:r>
              <a:rPr lang="es-CR" dirty="0" smtClean="0"/>
              <a:t>. </a:t>
            </a:r>
            <a:endParaRPr lang="es-CR" dirty="0"/>
          </a:p>
          <a:p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42459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1297" y="4161502"/>
            <a:ext cx="7992626" cy="252551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77617" y="116632"/>
            <a:ext cx="8229600" cy="652934"/>
          </a:xfrm>
        </p:spPr>
        <p:txBody>
          <a:bodyPr>
            <a:normAutofit/>
          </a:bodyPr>
          <a:lstStyle/>
          <a:p>
            <a:r>
              <a:rPr lang="es-CR" dirty="0"/>
              <a:t>DP-SLAM: 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79512" y="692696"/>
            <a:ext cx="8784976" cy="4381947"/>
          </a:xfrm>
        </p:spPr>
        <p:txBody>
          <a:bodyPr/>
          <a:lstStyle/>
          <a:p>
            <a:pPr marL="285750" indent="-285750" algn="just" fontAlgn="base"/>
            <a:r>
              <a:rPr lang="es-CR" dirty="0"/>
              <a:t>Es muy similar al </a:t>
            </a:r>
            <a:r>
              <a:rPr lang="es-CR" dirty="0" err="1"/>
              <a:t>Fast</a:t>
            </a:r>
            <a:r>
              <a:rPr lang="es-CR" dirty="0"/>
              <a:t>-SLAM, </a:t>
            </a:r>
            <a:r>
              <a:rPr lang="es-CR" dirty="0" smtClean="0"/>
              <a:t>pero sus </a:t>
            </a:r>
            <a:r>
              <a:rPr lang="es-CR" dirty="0"/>
              <a:t>puntos de referencia son matrices</a:t>
            </a:r>
            <a:r>
              <a:rPr lang="es-CR" dirty="0" smtClean="0"/>
              <a:t>.</a:t>
            </a:r>
            <a:endParaRPr lang="es-CR" dirty="0"/>
          </a:p>
          <a:p>
            <a:pPr marL="285750" indent="-285750" algn="just" fontAlgn="base"/>
            <a:r>
              <a:rPr lang="es-CR" dirty="0"/>
              <a:t>Resulta costoso en memoria/tiempo actualizar las matrices para cada punto. </a:t>
            </a:r>
          </a:p>
          <a:p>
            <a:pPr marL="285750" indent="-285750" algn="just" fontAlgn="base"/>
            <a:r>
              <a:rPr lang="es-CR" dirty="0"/>
              <a:t>Esta implementación contiene un solo mapa compartido para todos los puntos, utiliza unos sistemas de archivos donde guarda información para cada una de las matrices </a:t>
            </a:r>
            <a:r>
              <a:rPr lang="es-CR" dirty="0" smtClean="0"/>
              <a:t>e  </a:t>
            </a:r>
            <a:r>
              <a:rPr lang="es-CR" dirty="0"/>
              <a:t>información de los puntos de referencia. Con esto a cada punto de referencia se le crea un mapa lógico.</a:t>
            </a:r>
          </a:p>
        </p:txBody>
      </p:sp>
    </p:spTree>
    <p:extLst>
      <p:ext uri="{BB962C8B-B14F-4D97-AF65-F5344CB8AC3E}">
        <p14:creationId xmlns:p14="http://schemas.microsoft.com/office/powerpoint/2010/main" val="3057630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940966"/>
          </a:xfrm>
        </p:spPr>
        <p:txBody>
          <a:bodyPr>
            <a:normAutofit/>
          </a:bodyPr>
          <a:lstStyle/>
          <a:p>
            <a:r>
              <a:rPr lang="es-CR" dirty="0"/>
              <a:t>Proceso del algoritmo</a:t>
            </a:r>
          </a:p>
        </p:txBody>
      </p:sp>
      <p:pic>
        <p:nvPicPr>
          <p:cNvPr id="4" name="image02.png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267744" y="1196752"/>
            <a:ext cx="4680520" cy="532420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309252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1800" y="476672"/>
            <a:ext cx="6096000" cy="4572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796950"/>
          </a:xfrm>
        </p:spPr>
        <p:txBody>
          <a:bodyPr/>
          <a:lstStyle/>
          <a:p>
            <a:r>
              <a:rPr lang="es-CR" sz="4000" dirty="0" smtClean="0">
                <a:latin typeface="Cambria" panose="02040503050406030204" pitchFamily="18" charset="0"/>
              </a:rPr>
              <a:t>Escaneo (Laser </a:t>
            </a:r>
            <a:r>
              <a:rPr lang="es-CR" sz="4000" dirty="0" err="1" smtClean="0">
                <a:latin typeface="Cambria" panose="02040503050406030204" pitchFamily="18" charset="0"/>
              </a:rPr>
              <a:t>Scan</a:t>
            </a:r>
            <a:r>
              <a:rPr lang="es-CR" sz="4000" dirty="0" smtClean="0">
                <a:latin typeface="Cambria" panose="02040503050406030204" pitchFamily="18" charset="0"/>
              </a:rPr>
              <a:t>)</a:t>
            </a:r>
            <a:endParaRPr lang="es-CR" sz="4000" dirty="0">
              <a:latin typeface="Cambria" panose="02040503050406030204" pitchFamily="18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 lnSpcReduction="10000"/>
          </a:bodyPr>
          <a:lstStyle/>
          <a:p>
            <a:pPr algn="just"/>
            <a:r>
              <a:rPr lang="es-CR" dirty="0" smtClean="0"/>
              <a:t>Obtener </a:t>
            </a:r>
            <a:r>
              <a:rPr lang="es-CR" dirty="0"/>
              <a:t>los dat</a:t>
            </a:r>
            <a:r>
              <a:rPr lang="es-CR" dirty="0">
                <a:solidFill>
                  <a:schemeClr val="bg1"/>
                </a:solidFill>
              </a:rPr>
              <a:t>os del ambiente a ser </a:t>
            </a:r>
            <a:r>
              <a:rPr lang="es-CR" dirty="0" smtClean="0">
                <a:solidFill>
                  <a:schemeClr val="bg1"/>
                </a:solidFill>
              </a:rPr>
              <a:t>mapeado</a:t>
            </a:r>
          </a:p>
          <a:p>
            <a:pPr marL="0" indent="0" algn="just">
              <a:buNone/>
            </a:pPr>
            <a:endParaRPr lang="es-CR" dirty="0" smtClean="0"/>
          </a:p>
          <a:p>
            <a:pPr algn="just"/>
            <a:r>
              <a:rPr lang="es-CR" dirty="0" smtClean="0"/>
              <a:t>Sensores como:</a:t>
            </a:r>
            <a:endParaRPr lang="es-CR" dirty="0"/>
          </a:p>
          <a:p>
            <a:pPr lvl="1" algn="just"/>
            <a:r>
              <a:rPr lang="es-CR" dirty="0" smtClean="0"/>
              <a:t>Laser</a:t>
            </a:r>
            <a:endParaRPr lang="es-CR" dirty="0"/>
          </a:p>
          <a:p>
            <a:pPr lvl="1" algn="just"/>
            <a:r>
              <a:rPr lang="es-CR" dirty="0" smtClean="0"/>
              <a:t>Ultrasónico </a:t>
            </a:r>
          </a:p>
          <a:p>
            <a:pPr lvl="1" algn="just"/>
            <a:r>
              <a:rPr lang="es-CR" dirty="0" smtClean="0"/>
              <a:t>Visión</a:t>
            </a:r>
          </a:p>
          <a:p>
            <a:pPr marL="0" indent="0" algn="just">
              <a:buNone/>
            </a:pPr>
            <a:endParaRPr lang="es-CR" dirty="0" smtClean="0"/>
          </a:p>
          <a:p>
            <a:pPr algn="just"/>
            <a:endParaRPr lang="es-CR" dirty="0" smtClean="0"/>
          </a:p>
          <a:p>
            <a:pPr algn="just"/>
            <a:r>
              <a:rPr lang="es-CR" dirty="0" smtClean="0"/>
              <a:t>Se </a:t>
            </a:r>
            <a:r>
              <a:rPr lang="es-CR" dirty="0"/>
              <a:t>leen las distancias del robot con respecto a los obstáculos </a:t>
            </a:r>
            <a:r>
              <a:rPr lang="es-CR" dirty="0" smtClean="0"/>
              <a:t>, los resultados pueden ser </a:t>
            </a:r>
            <a:r>
              <a:rPr lang="es-CR" dirty="0"/>
              <a:t>usadas para mejorar la siguiente fase.</a:t>
            </a:r>
          </a:p>
          <a:p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820240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23528" y="11663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CR" dirty="0"/>
              <a:t>Descubrimiento de Marcas de </a:t>
            </a:r>
            <a:r>
              <a:rPr lang="es-CR" dirty="0" smtClean="0"/>
              <a:t>terreno (</a:t>
            </a:r>
            <a:r>
              <a:rPr lang="es-CR" dirty="0" err="1" smtClean="0"/>
              <a:t>Landmarks</a:t>
            </a:r>
            <a:r>
              <a:rPr lang="es-CR" dirty="0"/>
              <a:t>)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79512" y="1268760"/>
            <a:ext cx="8964488" cy="4353347"/>
          </a:xfrm>
        </p:spPr>
        <p:txBody>
          <a:bodyPr>
            <a:normAutofit/>
          </a:bodyPr>
          <a:lstStyle/>
          <a:p>
            <a:r>
              <a:rPr lang="es-CR" i="1" dirty="0" err="1" smtClean="0"/>
              <a:t>Landmarks</a:t>
            </a:r>
            <a:r>
              <a:rPr lang="es-CR" i="1" dirty="0" smtClean="0"/>
              <a:t>: </a:t>
            </a:r>
            <a:r>
              <a:rPr lang="es-CR" dirty="0"/>
              <a:t>P</a:t>
            </a:r>
            <a:r>
              <a:rPr lang="es-CR" dirty="0" smtClean="0"/>
              <a:t>atrones </a:t>
            </a:r>
            <a:r>
              <a:rPr lang="es-CR" dirty="0"/>
              <a:t>u objetos que pueden ser reconocidos fácilmente en el </a:t>
            </a:r>
            <a:r>
              <a:rPr lang="es-CR" dirty="0" smtClean="0"/>
              <a:t>escenario, </a:t>
            </a:r>
            <a:r>
              <a:rPr lang="es-CR" dirty="0"/>
              <a:t>usados como puntos de referencia para aproximar la posición del robot en el ambiente.  </a:t>
            </a:r>
          </a:p>
          <a:p>
            <a:endParaRPr lang="es-CR" dirty="0"/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548" y="2348880"/>
            <a:ext cx="6483713" cy="417646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707202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aja">
  <a:themeElements>
    <a:clrScheme name="Paja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Intermedio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ja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124</TotalTime>
  <Words>818</Words>
  <Application>Microsoft Office PowerPoint</Application>
  <PresentationFormat>Presentación en pantalla (4:3)</PresentationFormat>
  <Paragraphs>109</Paragraphs>
  <Slides>22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22</vt:i4>
      </vt:variant>
    </vt:vector>
  </HeadingPairs>
  <TitlesOfParts>
    <vt:vector size="26" baseType="lpstr">
      <vt:lpstr>Arial</vt:lpstr>
      <vt:lpstr>Cambria</vt:lpstr>
      <vt:lpstr>Tw Cen MT</vt:lpstr>
      <vt:lpstr>Paja</vt:lpstr>
      <vt:lpstr>SLAM: Simultaneous Localization and Mapping</vt:lpstr>
      <vt:lpstr>Simultaneous Localization and Mapping (SLAM)</vt:lpstr>
      <vt:lpstr>Algoritmos SLAM:</vt:lpstr>
      <vt:lpstr>Dos implementaciones de SLAM </vt:lpstr>
      <vt:lpstr>Fast-SLAM:</vt:lpstr>
      <vt:lpstr>DP-SLAM: </vt:lpstr>
      <vt:lpstr>Proceso del algoritmo</vt:lpstr>
      <vt:lpstr>Escaneo (Laser Scan)</vt:lpstr>
      <vt:lpstr>Descubrimiento de Marcas de terreno (Landmarks)</vt:lpstr>
      <vt:lpstr>Descubrimiento de Marcas de terreno (Landmarks)</vt:lpstr>
      <vt:lpstr>Asociación de Datos</vt:lpstr>
      <vt:lpstr>Asociación: Posibles Problemas</vt:lpstr>
      <vt:lpstr>Cálculo de Odometría</vt:lpstr>
      <vt:lpstr>EKF (Extended Kalmar Filter)</vt:lpstr>
      <vt:lpstr>Mapeo y Cambio de posición</vt:lpstr>
      <vt:lpstr>Aplicaciones</vt:lpstr>
      <vt:lpstr>Google Car</vt:lpstr>
      <vt:lpstr>Robot Aspiradora</vt:lpstr>
      <vt:lpstr>Presentación de PowerPoint</vt:lpstr>
      <vt:lpstr>Conclusiones</vt:lpstr>
      <vt:lpstr>Bibliografía</vt:lpstr>
      <vt:lpstr>GRACIAS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SLAM: Simultaneous Localization and Mapping</dc:title>
  <dc:creator>Esthefanie</dc:creator>
  <cp:lastModifiedBy>Alejandro</cp:lastModifiedBy>
  <cp:revision>13</cp:revision>
  <dcterms:created xsi:type="dcterms:W3CDTF">2014-11-11T04:48:53Z</dcterms:created>
  <dcterms:modified xsi:type="dcterms:W3CDTF">2014-11-11T08:39:52Z</dcterms:modified>
</cp:coreProperties>
</file>