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Amatic SC"/>
      <p:regular r:id="rId28"/>
      <p:bold r:id="rId29"/>
    </p:embeddedFont>
    <p:embeddedFont>
      <p:font typeface="Source Code Pro"/>
      <p:regular r:id="rId30"/>
      <p:bold r:id="rId3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maticSC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.fntdata"/><Relationship Id="rId3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150" y="990800"/>
            <a:ext cx="9144000" cy="1730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Mapeado: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SLAM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Grupo 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Sensores -Visión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762425" y="1546825"/>
            <a:ext cx="3015600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Cámaras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Gran cantidad de información.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Extraer información 3D.</a:t>
            </a:r>
          </a:p>
          <a:p>
            <a:pPr indent="-228600" lvl="0" marL="457200">
              <a:spcBef>
                <a:spcPts val="0"/>
              </a:spcBef>
            </a:pPr>
            <a:r>
              <a:rPr lang="es"/>
              <a:t>Sensores pasivos.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507175" y="2432575"/>
            <a:ext cx="3227999" cy="252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★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Alto coste computacional.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★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Influenciada por la cantidad de luz disponible.</a:t>
            </a:r>
          </a:p>
          <a:p>
            <a:pPr indent="-342900" lvl="0" marL="45720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★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Dispositivos caros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1259" l="7259" r="-7260" t="-1260"/>
          <a:stretch/>
        </p:blipFill>
        <p:spPr>
          <a:xfrm>
            <a:off x="5016562" y="159074"/>
            <a:ext cx="2646674" cy="210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Modelos matemáticos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45400" y="1255400"/>
            <a:ext cx="4370399" cy="34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Teorema de Bayes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s"/>
              <a:t>Filtro de Kalman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s"/>
              <a:t>Estimación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s"/>
              <a:t>Gaussiana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650" y="0"/>
            <a:ext cx="40283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645" y="1881875"/>
            <a:ext cx="2397675" cy="7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Modelos matemáticos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45400" y="1255400"/>
            <a:ext cx="4370399" cy="34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Teorema de Bayes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Ayuda a eliminar la inevitable incertidumbre que se deriva de la imperfección de los sensores y modelos empleados.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650" y="0"/>
            <a:ext cx="40283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Algoritmo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4" y="142600"/>
            <a:ext cx="9029549" cy="508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Landmarks  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s"/>
              <a:t>Puntos de referencia para ubicar al robot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s"/>
              <a:t>Observable de distintos ángulos y distancias.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s"/>
              <a:t>Única para ser identificable entre otras.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s"/>
              <a:t>Características que permitan reconocer landmarks.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s"/>
              <a:t>Debe ser puntos estacionarios.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El filtro extendido de kalman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Desarrollado en 1960 por Rudolf E. Kalman.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Identifica el estado oculto (no medible) de un sistema dinámico lineal.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Ampliamente usado en campos como procesamiento de señales y econometría.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Mejores resultados proporcionados en la práctica.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El filtro extendido de kalman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4349"/>
            <a:ext cx="9144001" cy="416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El filtro extendido de kalman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DESVENTAJAS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Supone una distribución Gaussiana para el estado del sistema, puede no corresponderse con la realidad.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El coste computacional crece al cuadrado con el número de objetos contenidos en el mapa.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Los resultados obtenidos a menudo son impredecibles.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Mapas de ocupación de celdillas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Desarrollado en 1980 por Hans Moravec y Alberto Elfes.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Divide el espacio en unidades de tamaño predefinido, que se clasifican como ocupadas o vacías con un determinado nivel de confianza o probabilidad.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¿Qué es slam?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Simultaneous Localization And Mapping.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s"/>
              <a:t>Técnica usada en robots para mapear un entorno desconocido, su posición dentro de él y su trayectoria a seguir.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Mapas de ocupación de celdillas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VENTAJAS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El algoritmo es robusto y su implementación sencilla.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Distingue entre zonas ocupadas y vacías.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Permite una extensión conceptualmente simple al espacio tridimensional.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Mapas de ocupación de celdillas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DESVENTAJAS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Parten de la hipótesis de que la posición del robot es conocida, lo que implica la necesidad de otro método para estimar la posición inicial del robot.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Incertidumbre asociada a la posición del robot, lo cual origina que su capacidad para cerrar bucles correctamente se vea mermada.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REferencias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F. A. Auat Cheeín , R. Carelli , F. Lobo Pereira , T. F. Bastos Filho , M. Sarcinelli (2010). Algoritmo de SLAM en un Robot Móvil gobernado por una Interface Cerebro-Computadora.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J. Viñals Pons (2012).Localización y generación de mapas del entorno (SLAM) de un robot por medio de una Kinect. disponible en el sitio https://riunet.upv.es/bitstream/handle/10251/17544/Memoria.pdf?sequence=1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¿Por qué SLAM?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41450" y="1974575"/>
            <a:ext cx="5698800" cy="177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Conocer la posición.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Calcular la trayectoria a seguir.</a:t>
            </a:r>
          </a:p>
          <a:p>
            <a:pPr indent="-228600" lvl="0" marL="457200">
              <a:spcBef>
                <a:spcPts val="0"/>
              </a:spcBef>
            </a:pPr>
            <a:r>
              <a:rPr lang="es"/>
              <a:t>Disponer de robots móviles autónomos.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850" y="755150"/>
            <a:ext cx="2932575" cy="28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¿Por qué SLAM?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56612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s"/>
              <a:t>Autonomía de los  robots  en un entorno desconocido.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>
              <a:spcBef>
                <a:spcPts val="0"/>
              </a:spcBef>
              <a:buNone/>
            </a:pPr>
            <a:r>
              <a:rPr lang="es"/>
              <a:t>“Una posición precisa es necesaria para construir un mapa y un buen mapa necesario para estimar la posición”.(Llofriu, Andrade 2011)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5845900" y="1239437"/>
            <a:ext cx="3082274" cy="23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IMportancia del SLAM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842650" y="1181850"/>
            <a:ext cx="5752200" cy="3486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Operaciones de búsqueda y rescate. </a:t>
            </a:r>
          </a:p>
          <a:p>
            <a:pPr rtl="0">
              <a:spcBef>
                <a:spcPts val="0"/>
              </a:spcBef>
              <a:buNone/>
            </a:pPr>
            <a:r>
              <a:rPr lang="es"/>
              <a:t>Transporte autodirigido.</a:t>
            </a:r>
          </a:p>
          <a:p>
            <a:pPr rtl="0">
              <a:spcBef>
                <a:spcPts val="0"/>
              </a:spcBef>
              <a:buNone/>
            </a:pPr>
            <a:r>
              <a:rPr lang="es"/>
              <a:t>Reconstrucción de entornos para la agricultura y urbanismo.</a:t>
            </a:r>
          </a:p>
          <a:p>
            <a:pPr rtl="0">
              <a:spcBef>
                <a:spcPts val="0"/>
              </a:spcBef>
              <a:buNone/>
            </a:pPr>
            <a:r>
              <a:rPr lang="es"/>
              <a:t>Diseño de acueductos, oleoductos, minas, caminos.</a:t>
            </a:r>
          </a:p>
          <a:p>
            <a:pPr rtl="0">
              <a:spcBef>
                <a:spcPts val="0"/>
              </a:spcBef>
              <a:buNone/>
            </a:pPr>
            <a:r>
              <a:rPr lang="es"/>
              <a:t>Exploración tanto espacial como submarina.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00" y="1648050"/>
            <a:ext cx="2208725" cy="22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Principales Retos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803300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s"/>
              <a:t>Ruido de los sensores.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s"/>
              <a:t>Errores de los modelos empleados.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s"/>
              <a:t>Complejidad de los entornos.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s"/>
              <a:t>Entornos dinámicos.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775" y="768625"/>
            <a:ext cx="3154625" cy="36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Marco Conceptual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Sensores -Láser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58125" y="13479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Láser: tecnología TOF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Es rápido.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Buena precisión.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Datos interpretados.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s"/>
              <a:t>Limitado a un plano.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s"/>
              <a:t>Muy caros</a:t>
            </a:r>
          </a:p>
          <a:p>
            <a:pPr indent="-228600" lvl="0" marL="457200">
              <a:spcBef>
                <a:spcPts val="0"/>
              </a:spcBef>
              <a:buChar char="★"/>
            </a:pPr>
            <a:r>
              <a:rPr lang="es"/>
              <a:t>Elementos indetectables como cristal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500" y="1347975"/>
            <a:ext cx="26670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Sensores -Sonar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28675"/>
            <a:ext cx="32408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Sonar: tecnología TOF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Bajo coste.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Gran precisión.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Sin requisitos de visibilidad ni de luz.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3811200" y="1643800"/>
            <a:ext cx="4480800" cy="324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★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Reflexiones múltiples.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★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Interferencias.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★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Mala resolución angular.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★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Rango de medidas limitado.</a:t>
            </a:r>
          </a:p>
          <a:p>
            <a:pPr indent="-342900" lvl="0" marL="45720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★"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Lento.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575" y="3261562"/>
            <a:ext cx="264795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